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6" r:id="rId3"/>
    <p:sldId id="258" r:id="rId4"/>
    <p:sldId id="261" r:id="rId5"/>
  </p:sldIdLst>
  <p:sldSz cx="7561263" cy="106934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316">
          <p15:clr>
            <a:srgbClr val="A4A3A4"/>
          </p15:clr>
        </p15:guide>
        <p15:guide id="2" orient="horz" pos="510">
          <p15:clr>
            <a:srgbClr val="A4A3A4"/>
          </p15:clr>
        </p15:guide>
        <p15:guide id="3" orient="horz" pos="6735">
          <p15:clr>
            <a:srgbClr val="A4A3A4"/>
          </p15:clr>
        </p15:guide>
        <p15:guide id="4" orient="horz" pos="3912">
          <p15:clr>
            <a:srgbClr val="A4A3A4"/>
          </p15:clr>
        </p15:guide>
        <p15:guide id="5" orient="horz" pos="2506">
          <p15:clr>
            <a:srgbClr val="A4A3A4"/>
          </p15:clr>
        </p15:guide>
        <p15:guide id="6" orient="horz" pos="1145">
          <p15:clr>
            <a:srgbClr val="A4A3A4"/>
          </p15:clr>
        </p15:guide>
        <p15:guide id="7" orient="horz" pos="1418">
          <p15:clr>
            <a:srgbClr val="A4A3A4"/>
          </p15:clr>
        </p15:guide>
        <p15:guide id="8" orient="horz" pos="919">
          <p15:clr>
            <a:srgbClr val="A4A3A4"/>
          </p15:clr>
        </p15:guide>
        <p15:guide id="9" pos="2381">
          <p15:clr>
            <a:srgbClr val="A4A3A4"/>
          </p15:clr>
        </p15:guide>
        <p15:guide id="10" pos="4558">
          <p15:clr>
            <a:srgbClr val="A4A3A4"/>
          </p15:clr>
        </p15:guide>
        <p15:guide id="11" pos="204">
          <p15:clr>
            <a:srgbClr val="A4A3A4"/>
          </p15:clr>
        </p15:guide>
        <p15:guide id="12" pos="612">
          <p15:clr>
            <a:srgbClr val="A4A3A4"/>
          </p15:clr>
        </p15:guide>
        <p15:guide id="13" pos="2925">
          <p15:clr>
            <a:srgbClr val="A4A3A4"/>
          </p15:clr>
        </p15:guide>
        <p15:guide id="14" pos="27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E5232A"/>
    <a:srgbClr val="253C6E"/>
    <a:srgbClr val="5A2D7F"/>
    <a:srgbClr val="999898"/>
    <a:srgbClr val="E2282C"/>
    <a:srgbClr val="F59D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80" autoAdjust="0"/>
  </p:normalViewPr>
  <p:slideViewPr>
    <p:cSldViewPr showGuides="1">
      <p:cViewPr varScale="1">
        <p:scale>
          <a:sx n="70" d="100"/>
          <a:sy n="70" d="100"/>
        </p:scale>
        <p:origin x="3132" y="48"/>
      </p:cViewPr>
      <p:guideLst>
        <p:guide orient="horz" pos="6316"/>
        <p:guide orient="horz" pos="510"/>
        <p:guide orient="horz" pos="6735"/>
        <p:guide orient="horz" pos="3912"/>
        <p:guide orient="horz" pos="2506"/>
        <p:guide orient="horz" pos="1145"/>
        <p:guide orient="horz" pos="1418"/>
        <p:guide orient="horz" pos="919"/>
        <p:guide pos="2381"/>
        <p:guide pos="4558"/>
        <p:guide pos="204"/>
        <p:guide pos="612"/>
        <p:guide pos="2925"/>
        <p:guide pos="27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E0EBBCD-413C-4200-809A-411F3F279437}" type="datetimeFigureOut">
              <a:rPr lang="fr-FR" smtClean="0"/>
              <a:t>11/07/2022</a:t>
            </a:fld>
            <a:endParaRPr lang="fr-FR"/>
          </a:p>
        </p:txBody>
      </p:sp>
      <p:sp>
        <p:nvSpPr>
          <p:cNvPr id="4" name="Espace réservé de l'image des diapositives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3C06614-5612-40DF-B283-E8E498AAB5EB}" type="slidenum">
              <a:rPr lang="fr-FR" smtClean="0"/>
              <a:t>‹N°›</a:t>
            </a:fld>
            <a:endParaRPr lang="fr-FR"/>
          </a:p>
        </p:txBody>
      </p:sp>
    </p:spTree>
    <p:extLst>
      <p:ext uri="{BB962C8B-B14F-4D97-AF65-F5344CB8AC3E}">
        <p14:creationId xmlns:p14="http://schemas.microsoft.com/office/powerpoint/2010/main" val="3306715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6"/>
            <a:ext cx="6427074" cy="2292150"/>
          </a:xfrm>
        </p:spPr>
        <p:txBody>
          <a:bodyPr/>
          <a:lstStyle/>
          <a:p>
            <a:r>
              <a:rPr lang="fr-FR"/>
              <a:t>Modifiez le style du titre</a:t>
            </a:r>
          </a:p>
        </p:txBody>
      </p:sp>
      <p:sp>
        <p:nvSpPr>
          <p:cNvPr id="3" name="Sous-titr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1EF331B-5B20-4DF0-93AB-C8C2EFFCCB3D}" type="datetime1">
              <a:rPr lang="fr-FR" smtClean="0"/>
              <a:t>11/07/2022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68037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A8135A4-4EE8-48AB-9F22-CB83C73A06BB}" type="datetime1">
              <a:rPr lang="fr-FR" smtClean="0"/>
              <a:t>11/07/2022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1616112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4133" y="668338"/>
            <a:ext cx="1405923" cy="1422568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12427" y="668338"/>
            <a:ext cx="4095684" cy="142256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F8BAAA3-A047-4955-89F7-6B97606C3407}" type="datetime1">
              <a:rPr lang="fr-FR" smtClean="0"/>
              <a:t>11/07/2022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15133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252C2D0-69B5-4365-A155-50CAF2DE2335}" type="datetime1">
              <a:rPr lang="fr-FR" smtClean="0"/>
              <a:t>11/07/2022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346000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7" y="6871500"/>
            <a:ext cx="6427074" cy="2123828"/>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95D80CA-6F92-4E9A-B9D9-93D0424195D5}" type="datetime1">
              <a:rPr lang="fr-FR" smtClean="0"/>
              <a:t>11/07/2022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1108318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CD5EC46-9476-4993-BDC4-398E7CD2C3FC}" type="datetime1">
              <a:rPr lang="fr-FR" smtClean="0"/>
              <a:t>11/07/2022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58396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8232"/>
            <a:ext cx="6805137" cy="1782233"/>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166BADB-55A8-4C41-8733-EC697FBAB08D}" type="datetime1">
              <a:rPr lang="fr-FR" smtClean="0"/>
              <a:t>11/07/2022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408326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24751BE-FB81-478F-A223-5DD16E2E5066}" type="datetime1">
              <a:rPr lang="fr-FR" smtClean="0"/>
              <a:t>11/07/2022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387441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B24A2F-EED6-4727-9474-440DFCF738DE}" type="datetime1">
              <a:rPr lang="fr-FR" smtClean="0"/>
              <a:t>11/07/2022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98855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6"/>
            <a:ext cx="2487603" cy="1811937"/>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46898DA-4BE6-4715-803A-02242C77E069}" type="datetime1">
              <a:rPr lang="fr-FR" smtClean="0"/>
              <a:t>11/07/2022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374518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1"/>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4854585-BD7E-4E84-B6F1-900F2A6414AB}" type="datetime1">
              <a:rPr lang="fr-FR" smtClean="0"/>
              <a:t>11/07/2022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D10D9D-13D0-447C-9347-67928EB1AF70}" type="slidenum">
              <a:rPr lang="fr-FR" smtClean="0"/>
              <a:t>‹N°›</a:t>
            </a:fld>
            <a:endParaRPr lang="fr-FR"/>
          </a:p>
        </p:txBody>
      </p:sp>
    </p:spTree>
    <p:extLst>
      <p:ext uri="{BB962C8B-B14F-4D97-AF65-F5344CB8AC3E}">
        <p14:creationId xmlns:p14="http://schemas.microsoft.com/office/powerpoint/2010/main" val="122218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A1F96-2B05-48A1-B89E-32D9F7AE8E6D}" type="datetime1">
              <a:rPr lang="fr-FR" smtClean="0"/>
              <a:t>11/07/2022</a:t>
            </a:fld>
            <a:endParaRPr lang="fr-FR"/>
          </a:p>
        </p:txBody>
      </p:sp>
      <p:sp>
        <p:nvSpPr>
          <p:cNvPr id="5" name="Espace réservé du pied de page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10D9D-13D0-447C-9347-67928EB1AF70}" type="slidenum">
              <a:rPr lang="fr-FR" smtClean="0"/>
              <a:t>‹N°›</a:t>
            </a:fld>
            <a:endParaRPr lang="fr-FR"/>
          </a:p>
        </p:txBody>
      </p:sp>
    </p:spTree>
    <p:extLst>
      <p:ext uri="{BB962C8B-B14F-4D97-AF65-F5344CB8AC3E}">
        <p14:creationId xmlns:p14="http://schemas.microsoft.com/office/powerpoint/2010/main" val="296894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mailto:cffpa.antibes@educagri.fr" TargetMode="External"/><Relationship Id="rId7" Type="http://schemas.openxmlformats.org/officeDocument/2006/relationships/image" Target="../media/image3.jpeg"/><Relationship Id="rId2" Type="http://schemas.openxmlformats.org/officeDocument/2006/relationships/hyperlink" Target="https://paca.chambres-agriculture.fr/" TargetMode="Externa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jpeg"/><Relationship Id="rId10" Type="http://schemas.openxmlformats.org/officeDocument/2006/relationships/image" Target="../media/image6.jpg"/><Relationship Id="rId4" Type="http://schemas.openxmlformats.org/officeDocument/2006/relationships/hyperlink" Target="mailto:nhelle@alpes-maritimes.chambagri.fr"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paca.chambres-agriculture.fr/nos-formations-agricoles-en-paca" TargetMode="External"/><Relationship Id="rId7"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589" y="4988499"/>
            <a:ext cx="3619896" cy="5024226"/>
          </a:xfrm>
          <a:prstGeom prst="rect">
            <a:avLst/>
          </a:prstGeom>
          <a:solidFill>
            <a:srgbClr val="F59D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779838" y="3978275"/>
            <a:ext cx="3781424" cy="6048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professoinnelles</a:t>
            </a:r>
            <a:endParaRPr lang="fr-FR" dirty="0"/>
          </a:p>
        </p:txBody>
      </p:sp>
      <p:sp>
        <p:nvSpPr>
          <p:cNvPr id="9" name="Rectangle 8"/>
          <p:cNvSpPr/>
          <p:nvPr/>
        </p:nvSpPr>
        <p:spPr>
          <a:xfrm>
            <a:off x="102549" y="465016"/>
            <a:ext cx="3665730" cy="13530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3852543" y="1411565"/>
            <a:ext cx="3806174" cy="430409"/>
          </a:xfrm>
          <a:prstGeom prst="rect">
            <a:avLst/>
          </a:prstGeom>
          <a:solidFill>
            <a:srgbClr val="99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3807476" y="1862759"/>
            <a:ext cx="3806174" cy="1521759"/>
          </a:xfrm>
          <a:prstGeom prst="rect">
            <a:avLst/>
          </a:prstGeom>
          <a:solidFill>
            <a:srgbClr val="E5232A">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AutoShape 5"/>
          <p:cNvSpPr>
            <a:spLocks noChangeAspect="1" noChangeArrowheads="1" noTextEdit="1"/>
          </p:cNvSpPr>
          <p:nvPr/>
        </p:nvSpPr>
        <p:spPr bwMode="auto">
          <a:xfrm>
            <a:off x="10175551" y="6147323"/>
            <a:ext cx="3298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8"/>
          <p:cNvSpPr>
            <a:spLocks/>
          </p:cNvSpPr>
          <p:nvPr/>
        </p:nvSpPr>
        <p:spPr bwMode="auto">
          <a:xfrm>
            <a:off x="10333717" y="1626770"/>
            <a:ext cx="539750" cy="549275"/>
          </a:xfrm>
          <a:custGeom>
            <a:avLst/>
            <a:gdLst>
              <a:gd name="T0" fmla="*/ 280 w 340"/>
              <a:gd name="T1" fmla="*/ 220 h 346"/>
              <a:gd name="T2" fmla="*/ 272 w 340"/>
              <a:gd name="T3" fmla="*/ 214 h 346"/>
              <a:gd name="T4" fmla="*/ 250 w 340"/>
              <a:gd name="T5" fmla="*/ 214 h 346"/>
              <a:gd name="T6" fmla="*/ 216 w 340"/>
              <a:gd name="T7" fmla="*/ 248 h 346"/>
              <a:gd name="T8" fmla="*/ 210 w 340"/>
              <a:gd name="T9" fmla="*/ 244 h 346"/>
              <a:gd name="T10" fmla="*/ 180 w 340"/>
              <a:gd name="T11" fmla="*/ 228 h 346"/>
              <a:gd name="T12" fmla="*/ 146 w 340"/>
              <a:gd name="T13" fmla="*/ 198 h 346"/>
              <a:gd name="T14" fmla="*/ 130 w 340"/>
              <a:gd name="T15" fmla="*/ 180 h 346"/>
              <a:gd name="T16" fmla="*/ 100 w 340"/>
              <a:gd name="T17" fmla="*/ 132 h 346"/>
              <a:gd name="T18" fmla="*/ 98 w 340"/>
              <a:gd name="T19" fmla="*/ 128 h 346"/>
              <a:gd name="T20" fmla="*/ 124 w 340"/>
              <a:gd name="T21" fmla="*/ 100 h 346"/>
              <a:gd name="T22" fmla="*/ 130 w 340"/>
              <a:gd name="T23" fmla="*/ 90 h 346"/>
              <a:gd name="T24" fmla="*/ 130 w 340"/>
              <a:gd name="T25" fmla="*/ 70 h 346"/>
              <a:gd name="T26" fmla="*/ 72 w 340"/>
              <a:gd name="T27" fmla="*/ 8 h 346"/>
              <a:gd name="T28" fmla="*/ 64 w 340"/>
              <a:gd name="T29" fmla="*/ 2 h 346"/>
              <a:gd name="T30" fmla="*/ 42 w 340"/>
              <a:gd name="T31" fmla="*/ 2 h 346"/>
              <a:gd name="T32" fmla="*/ 18 w 340"/>
              <a:gd name="T33" fmla="*/ 24 h 346"/>
              <a:gd name="T34" fmla="*/ 20 w 340"/>
              <a:gd name="T35" fmla="*/ 24 h 346"/>
              <a:gd name="T36" fmla="*/ 8 w 340"/>
              <a:gd name="T37" fmla="*/ 46 h 346"/>
              <a:gd name="T38" fmla="*/ 4 w 340"/>
              <a:gd name="T39" fmla="*/ 56 h 346"/>
              <a:gd name="T40" fmla="*/ 2 w 340"/>
              <a:gd name="T41" fmla="*/ 68 h 346"/>
              <a:gd name="T42" fmla="*/ 2 w 340"/>
              <a:gd name="T43" fmla="*/ 112 h 346"/>
              <a:gd name="T44" fmla="*/ 18 w 340"/>
              <a:gd name="T45" fmla="*/ 156 h 346"/>
              <a:gd name="T46" fmla="*/ 48 w 340"/>
              <a:gd name="T47" fmla="*/ 202 h 346"/>
              <a:gd name="T48" fmla="*/ 92 w 340"/>
              <a:gd name="T49" fmla="*/ 254 h 346"/>
              <a:gd name="T50" fmla="*/ 110 w 340"/>
              <a:gd name="T51" fmla="*/ 270 h 346"/>
              <a:gd name="T52" fmla="*/ 146 w 340"/>
              <a:gd name="T53" fmla="*/ 300 h 346"/>
              <a:gd name="T54" fmla="*/ 192 w 340"/>
              <a:gd name="T55" fmla="*/ 328 h 346"/>
              <a:gd name="T56" fmla="*/ 240 w 340"/>
              <a:gd name="T57" fmla="*/ 344 h 346"/>
              <a:gd name="T58" fmla="*/ 274 w 340"/>
              <a:gd name="T59" fmla="*/ 346 h 346"/>
              <a:gd name="T60" fmla="*/ 284 w 340"/>
              <a:gd name="T61" fmla="*/ 344 h 346"/>
              <a:gd name="T62" fmla="*/ 296 w 340"/>
              <a:gd name="T63" fmla="*/ 340 h 346"/>
              <a:gd name="T64" fmla="*/ 316 w 340"/>
              <a:gd name="T65" fmla="*/ 328 h 346"/>
              <a:gd name="T66" fmla="*/ 332 w 340"/>
              <a:gd name="T67" fmla="*/ 314 h 346"/>
              <a:gd name="T68" fmla="*/ 338 w 340"/>
              <a:gd name="T69" fmla="*/ 304 h 346"/>
              <a:gd name="T70" fmla="*/ 338 w 340"/>
              <a:gd name="T71" fmla="*/ 282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0" h="346">
                <a:moveTo>
                  <a:pt x="332" y="274"/>
                </a:moveTo>
                <a:lnTo>
                  <a:pt x="280" y="220"/>
                </a:lnTo>
                <a:lnTo>
                  <a:pt x="280" y="220"/>
                </a:lnTo>
                <a:lnTo>
                  <a:pt x="272" y="214"/>
                </a:lnTo>
                <a:lnTo>
                  <a:pt x="262" y="212"/>
                </a:lnTo>
                <a:lnTo>
                  <a:pt x="250" y="214"/>
                </a:lnTo>
                <a:lnTo>
                  <a:pt x="242" y="220"/>
                </a:lnTo>
                <a:lnTo>
                  <a:pt x="216" y="248"/>
                </a:lnTo>
                <a:lnTo>
                  <a:pt x="216" y="248"/>
                </a:lnTo>
                <a:lnTo>
                  <a:pt x="210" y="244"/>
                </a:lnTo>
                <a:lnTo>
                  <a:pt x="210" y="244"/>
                </a:lnTo>
                <a:lnTo>
                  <a:pt x="180" y="228"/>
                </a:lnTo>
                <a:lnTo>
                  <a:pt x="164" y="214"/>
                </a:lnTo>
                <a:lnTo>
                  <a:pt x="146" y="198"/>
                </a:lnTo>
                <a:lnTo>
                  <a:pt x="146" y="198"/>
                </a:lnTo>
                <a:lnTo>
                  <a:pt x="130" y="180"/>
                </a:lnTo>
                <a:lnTo>
                  <a:pt x="118" y="162"/>
                </a:lnTo>
                <a:lnTo>
                  <a:pt x="100" y="132"/>
                </a:lnTo>
                <a:lnTo>
                  <a:pt x="100" y="132"/>
                </a:lnTo>
                <a:lnTo>
                  <a:pt x="98" y="128"/>
                </a:lnTo>
                <a:lnTo>
                  <a:pt x="116" y="110"/>
                </a:lnTo>
                <a:lnTo>
                  <a:pt x="124" y="100"/>
                </a:lnTo>
                <a:lnTo>
                  <a:pt x="124" y="100"/>
                </a:lnTo>
                <a:lnTo>
                  <a:pt x="130" y="90"/>
                </a:lnTo>
                <a:lnTo>
                  <a:pt x="132" y="80"/>
                </a:lnTo>
                <a:lnTo>
                  <a:pt x="130" y="70"/>
                </a:lnTo>
                <a:lnTo>
                  <a:pt x="124" y="60"/>
                </a:lnTo>
                <a:lnTo>
                  <a:pt x="72" y="8"/>
                </a:lnTo>
                <a:lnTo>
                  <a:pt x="72" y="8"/>
                </a:lnTo>
                <a:lnTo>
                  <a:pt x="64" y="2"/>
                </a:lnTo>
                <a:lnTo>
                  <a:pt x="54" y="0"/>
                </a:lnTo>
                <a:lnTo>
                  <a:pt x="42" y="2"/>
                </a:lnTo>
                <a:lnTo>
                  <a:pt x="34" y="8"/>
                </a:lnTo>
                <a:lnTo>
                  <a:pt x="18" y="24"/>
                </a:lnTo>
                <a:lnTo>
                  <a:pt x="20" y="24"/>
                </a:lnTo>
                <a:lnTo>
                  <a:pt x="20" y="24"/>
                </a:lnTo>
                <a:lnTo>
                  <a:pt x="12" y="34"/>
                </a:lnTo>
                <a:lnTo>
                  <a:pt x="8" y="46"/>
                </a:lnTo>
                <a:lnTo>
                  <a:pt x="8" y="46"/>
                </a:lnTo>
                <a:lnTo>
                  <a:pt x="4" y="56"/>
                </a:lnTo>
                <a:lnTo>
                  <a:pt x="2" y="68"/>
                </a:lnTo>
                <a:lnTo>
                  <a:pt x="2" y="68"/>
                </a:lnTo>
                <a:lnTo>
                  <a:pt x="0" y="90"/>
                </a:lnTo>
                <a:lnTo>
                  <a:pt x="2" y="112"/>
                </a:lnTo>
                <a:lnTo>
                  <a:pt x="8" y="134"/>
                </a:lnTo>
                <a:lnTo>
                  <a:pt x="18" y="156"/>
                </a:lnTo>
                <a:lnTo>
                  <a:pt x="30" y="178"/>
                </a:lnTo>
                <a:lnTo>
                  <a:pt x="48" y="202"/>
                </a:lnTo>
                <a:lnTo>
                  <a:pt x="68" y="226"/>
                </a:lnTo>
                <a:lnTo>
                  <a:pt x="92" y="254"/>
                </a:lnTo>
                <a:lnTo>
                  <a:pt x="92" y="254"/>
                </a:lnTo>
                <a:lnTo>
                  <a:pt x="110" y="270"/>
                </a:lnTo>
                <a:lnTo>
                  <a:pt x="128" y="286"/>
                </a:lnTo>
                <a:lnTo>
                  <a:pt x="146" y="300"/>
                </a:lnTo>
                <a:lnTo>
                  <a:pt x="162" y="310"/>
                </a:lnTo>
                <a:lnTo>
                  <a:pt x="192" y="328"/>
                </a:lnTo>
                <a:lnTo>
                  <a:pt x="218" y="338"/>
                </a:lnTo>
                <a:lnTo>
                  <a:pt x="240" y="344"/>
                </a:lnTo>
                <a:lnTo>
                  <a:pt x="258" y="346"/>
                </a:lnTo>
                <a:lnTo>
                  <a:pt x="274" y="346"/>
                </a:lnTo>
                <a:lnTo>
                  <a:pt x="274" y="346"/>
                </a:lnTo>
                <a:lnTo>
                  <a:pt x="284" y="344"/>
                </a:lnTo>
                <a:lnTo>
                  <a:pt x="296" y="340"/>
                </a:lnTo>
                <a:lnTo>
                  <a:pt x="296" y="340"/>
                </a:lnTo>
                <a:lnTo>
                  <a:pt x="306" y="336"/>
                </a:lnTo>
                <a:lnTo>
                  <a:pt x="316" y="328"/>
                </a:lnTo>
                <a:lnTo>
                  <a:pt x="316" y="328"/>
                </a:lnTo>
                <a:lnTo>
                  <a:pt x="332" y="314"/>
                </a:lnTo>
                <a:lnTo>
                  <a:pt x="332" y="314"/>
                </a:lnTo>
                <a:lnTo>
                  <a:pt x="338" y="304"/>
                </a:lnTo>
                <a:lnTo>
                  <a:pt x="340" y="294"/>
                </a:lnTo>
                <a:lnTo>
                  <a:pt x="338" y="282"/>
                </a:lnTo>
                <a:lnTo>
                  <a:pt x="332" y="2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21"/>
          <p:cNvSpPr>
            <a:spLocks/>
          </p:cNvSpPr>
          <p:nvPr/>
        </p:nvSpPr>
        <p:spPr bwMode="auto">
          <a:xfrm>
            <a:off x="10917237" y="2737949"/>
            <a:ext cx="736600" cy="755650"/>
          </a:xfrm>
          <a:custGeom>
            <a:avLst/>
            <a:gdLst>
              <a:gd name="T0" fmla="*/ 168 w 464"/>
              <a:gd name="T1" fmla="*/ 284 h 476"/>
              <a:gd name="T2" fmla="*/ 148 w 464"/>
              <a:gd name="T3" fmla="*/ 248 h 476"/>
              <a:gd name="T4" fmla="*/ 138 w 464"/>
              <a:gd name="T5" fmla="*/ 208 h 476"/>
              <a:gd name="T6" fmla="*/ 140 w 464"/>
              <a:gd name="T7" fmla="*/ 166 h 476"/>
              <a:gd name="T8" fmla="*/ 154 w 464"/>
              <a:gd name="T9" fmla="*/ 128 h 476"/>
              <a:gd name="T10" fmla="*/ 178 w 464"/>
              <a:gd name="T11" fmla="*/ 94 h 476"/>
              <a:gd name="T12" fmla="*/ 200 w 464"/>
              <a:gd name="T13" fmla="*/ 74 h 476"/>
              <a:gd name="T14" fmla="*/ 236 w 464"/>
              <a:gd name="T15" fmla="*/ 58 h 476"/>
              <a:gd name="T16" fmla="*/ 276 w 464"/>
              <a:gd name="T17" fmla="*/ 52 h 476"/>
              <a:gd name="T18" fmla="*/ 316 w 464"/>
              <a:gd name="T19" fmla="*/ 58 h 476"/>
              <a:gd name="T20" fmla="*/ 354 w 464"/>
              <a:gd name="T21" fmla="*/ 74 h 476"/>
              <a:gd name="T22" fmla="*/ 374 w 464"/>
              <a:gd name="T23" fmla="*/ 94 h 476"/>
              <a:gd name="T24" fmla="*/ 400 w 464"/>
              <a:gd name="T25" fmla="*/ 128 h 476"/>
              <a:gd name="T26" fmla="*/ 414 w 464"/>
              <a:gd name="T27" fmla="*/ 170 h 476"/>
              <a:gd name="T28" fmla="*/ 416 w 464"/>
              <a:gd name="T29" fmla="*/ 198 h 476"/>
              <a:gd name="T30" fmla="*/ 452 w 464"/>
              <a:gd name="T31" fmla="*/ 210 h 476"/>
              <a:gd name="T32" fmla="*/ 464 w 464"/>
              <a:gd name="T33" fmla="*/ 194 h 476"/>
              <a:gd name="T34" fmla="*/ 454 w 464"/>
              <a:gd name="T35" fmla="*/ 132 h 476"/>
              <a:gd name="T36" fmla="*/ 424 w 464"/>
              <a:gd name="T37" fmla="*/ 74 h 476"/>
              <a:gd name="T38" fmla="*/ 396 w 464"/>
              <a:gd name="T39" fmla="*/ 44 h 476"/>
              <a:gd name="T40" fmla="*/ 348 w 464"/>
              <a:gd name="T41" fmla="*/ 16 h 476"/>
              <a:gd name="T42" fmla="*/ 294 w 464"/>
              <a:gd name="T43" fmla="*/ 2 h 476"/>
              <a:gd name="T44" fmla="*/ 240 w 464"/>
              <a:gd name="T45" fmla="*/ 4 h 476"/>
              <a:gd name="T46" fmla="*/ 188 w 464"/>
              <a:gd name="T47" fmla="*/ 22 h 476"/>
              <a:gd name="T48" fmla="*/ 144 w 464"/>
              <a:gd name="T49" fmla="*/ 58 h 476"/>
              <a:gd name="T50" fmla="*/ 122 w 464"/>
              <a:gd name="T51" fmla="*/ 82 h 476"/>
              <a:gd name="T52" fmla="*/ 100 w 464"/>
              <a:gd name="T53" fmla="*/ 124 h 476"/>
              <a:gd name="T54" fmla="*/ 90 w 464"/>
              <a:gd name="T55" fmla="*/ 170 h 476"/>
              <a:gd name="T56" fmla="*/ 90 w 464"/>
              <a:gd name="T57" fmla="*/ 216 h 476"/>
              <a:gd name="T58" fmla="*/ 100 w 464"/>
              <a:gd name="T59" fmla="*/ 262 h 476"/>
              <a:gd name="T60" fmla="*/ 114 w 464"/>
              <a:gd name="T61" fmla="*/ 290 h 476"/>
              <a:gd name="T62" fmla="*/ 114 w 464"/>
              <a:gd name="T63" fmla="*/ 300 h 476"/>
              <a:gd name="T64" fmla="*/ 10 w 464"/>
              <a:gd name="T65" fmla="*/ 406 h 476"/>
              <a:gd name="T66" fmla="*/ 0 w 464"/>
              <a:gd name="T67" fmla="*/ 432 h 476"/>
              <a:gd name="T68" fmla="*/ 6 w 464"/>
              <a:gd name="T69" fmla="*/ 456 h 476"/>
              <a:gd name="T70" fmla="*/ 14 w 464"/>
              <a:gd name="T71" fmla="*/ 466 h 476"/>
              <a:gd name="T72" fmla="*/ 36 w 464"/>
              <a:gd name="T73" fmla="*/ 476 h 476"/>
              <a:gd name="T74" fmla="*/ 60 w 464"/>
              <a:gd name="T75" fmla="*/ 470 h 476"/>
              <a:gd name="T76" fmla="*/ 172 w 464"/>
              <a:gd name="T77" fmla="*/ 360 h 476"/>
              <a:gd name="T78" fmla="*/ 178 w 464"/>
              <a:gd name="T79" fmla="*/ 358 h 476"/>
              <a:gd name="T80" fmla="*/ 204 w 464"/>
              <a:gd name="T81" fmla="*/ 370 h 476"/>
              <a:gd name="T82" fmla="*/ 274 w 464"/>
              <a:gd name="T83" fmla="*/ 386 h 476"/>
              <a:gd name="T84" fmla="*/ 266 w 464"/>
              <a:gd name="T85" fmla="*/ 362 h 476"/>
              <a:gd name="T86" fmla="*/ 262 w 464"/>
              <a:gd name="T87" fmla="*/ 336 h 476"/>
              <a:gd name="T88" fmla="*/ 196 w 464"/>
              <a:gd name="T89" fmla="*/ 310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4" h="476">
                <a:moveTo>
                  <a:pt x="178" y="294"/>
                </a:moveTo>
                <a:lnTo>
                  <a:pt x="178" y="294"/>
                </a:lnTo>
                <a:lnTo>
                  <a:pt x="168" y="284"/>
                </a:lnTo>
                <a:lnTo>
                  <a:pt x="160" y="272"/>
                </a:lnTo>
                <a:lnTo>
                  <a:pt x="154" y="260"/>
                </a:lnTo>
                <a:lnTo>
                  <a:pt x="148" y="248"/>
                </a:lnTo>
                <a:lnTo>
                  <a:pt x="142" y="234"/>
                </a:lnTo>
                <a:lnTo>
                  <a:pt x="140" y="222"/>
                </a:lnTo>
                <a:lnTo>
                  <a:pt x="138" y="208"/>
                </a:lnTo>
                <a:lnTo>
                  <a:pt x="138" y="194"/>
                </a:lnTo>
                <a:lnTo>
                  <a:pt x="138" y="180"/>
                </a:lnTo>
                <a:lnTo>
                  <a:pt x="140" y="166"/>
                </a:lnTo>
                <a:lnTo>
                  <a:pt x="142" y="154"/>
                </a:lnTo>
                <a:lnTo>
                  <a:pt x="148" y="140"/>
                </a:lnTo>
                <a:lnTo>
                  <a:pt x="154" y="128"/>
                </a:lnTo>
                <a:lnTo>
                  <a:pt x="160" y="116"/>
                </a:lnTo>
                <a:lnTo>
                  <a:pt x="168" y="104"/>
                </a:lnTo>
                <a:lnTo>
                  <a:pt x="178" y="94"/>
                </a:lnTo>
                <a:lnTo>
                  <a:pt x="178" y="94"/>
                </a:lnTo>
                <a:lnTo>
                  <a:pt x="188" y="84"/>
                </a:lnTo>
                <a:lnTo>
                  <a:pt x="200" y="74"/>
                </a:lnTo>
                <a:lnTo>
                  <a:pt x="212" y="68"/>
                </a:lnTo>
                <a:lnTo>
                  <a:pt x="224" y="62"/>
                </a:lnTo>
                <a:lnTo>
                  <a:pt x="236" y="58"/>
                </a:lnTo>
                <a:lnTo>
                  <a:pt x="250" y="54"/>
                </a:lnTo>
                <a:lnTo>
                  <a:pt x="264" y="52"/>
                </a:lnTo>
                <a:lnTo>
                  <a:pt x="276" y="52"/>
                </a:lnTo>
                <a:lnTo>
                  <a:pt x="290" y="52"/>
                </a:lnTo>
                <a:lnTo>
                  <a:pt x="304" y="54"/>
                </a:lnTo>
                <a:lnTo>
                  <a:pt x="316" y="58"/>
                </a:lnTo>
                <a:lnTo>
                  <a:pt x="328" y="62"/>
                </a:lnTo>
                <a:lnTo>
                  <a:pt x="342" y="68"/>
                </a:lnTo>
                <a:lnTo>
                  <a:pt x="354" y="74"/>
                </a:lnTo>
                <a:lnTo>
                  <a:pt x="364" y="84"/>
                </a:lnTo>
                <a:lnTo>
                  <a:pt x="374" y="94"/>
                </a:lnTo>
                <a:lnTo>
                  <a:pt x="374" y="94"/>
                </a:lnTo>
                <a:lnTo>
                  <a:pt x="384" y="104"/>
                </a:lnTo>
                <a:lnTo>
                  <a:pt x="394" y="116"/>
                </a:lnTo>
                <a:lnTo>
                  <a:pt x="400" y="128"/>
                </a:lnTo>
                <a:lnTo>
                  <a:pt x="406" y="142"/>
                </a:lnTo>
                <a:lnTo>
                  <a:pt x="410" y="156"/>
                </a:lnTo>
                <a:lnTo>
                  <a:pt x="414" y="170"/>
                </a:lnTo>
                <a:lnTo>
                  <a:pt x="416" y="184"/>
                </a:lnTo>
                <a:lnTo>
                  <a:pt x="416" y="198"/>
                </a:lnTo>
                <a:lnTo>
                  <a:pt x="416" y="198"/>
                </a:lnTo>
                <a:lnTo>
                  <a:pt x="428" y="200"/>
                </a:lnTo>
                <a:lnTo>
                  <a:pt x="440" y="204"/>
                </a:lnTo>
                <a:lnTo>
                  <a:pt x="452" y="210"/>
                </a:lnTo>
                <a:lnTo>
                  <a:pt x="464" y="216"/>
                </a:lnTo>
                <a:lnTo>
                  <a:pt x="464" y="216"/>
                </a:lnTo>
                <a:lnTo>
                  <a:pt x="464" y="194"/>
                </a:lnTo>
                <a:lnTo>
                  <a:pt x="464" y="174"/>
                </a:lnTo>
                <a:lnTo>
                  <a:pt x="460" y="152"/>
                </a:lnTo>
                <a:lnTo>
                  <a:pt x="454" y="132"/>
                </a:lnTo>
                <a:lnTo>
                  <a:pt x="448" y="112"/>
                </a:lnTo>
                <a:lnTo>
                  <a:pt x="436" y="92"/>
                </a:lnTo>
                <a:lnTo>
                  <a:pt x="424" y="74"/>
                </a:lnTo>
                <a:lnTo>
                  <a:pt x="410" y="58"/>
                </a:lnTo>
                <a:lnTo>
                  <a:pt x="410" y="58"/>
                </a:lnTo>
                <a:lnTo>
                  <a:pt x="396" y="44"/>
                </a:lnTo>
                <a:lnTo>
                  <a:pt x="380" y="32"/>
                </a:lnTo>
                <a:lnTo>
                  <a:pt x="364" y="22"/>
                </a:lnTo>
                <a:lnTo>
                  <a:pt x="348" y="16"/>
                </a:lnTo>
                <a:lnTo>
                  <a:pt x="330" y="8"/>
                </a:lnTo>
                <a:lnTo>
                  <a:pt x="312" y="4"/>
                </a:lnTo>
                <a:lnTo>
                  <a:pt x="294" y="2"/>
                </a:lnTo>
                <a:lnTo>
                  <a:pt x="276" y="0"/>
                </a:lnTo>
                <a:lnTo>
                  <a:pt x="258" y="2"/>
                </a:lnTo>
                <a:lnTo>
                  <a:pt x="240" y="4"/>
                </a:lnTo>
                <a:lnTo>
                  <a:pt x="222" y="8"/>
                </a:lnTo>
                <a:lnTo>
                  <a:pt x="206" y="16"/>
                </a:lnTo>
                <a:lnTo>
                  <a:pt x="188" y="22"/>
                </a:lnTo>
                <a:lnTo>
                  <a:pt x="172" y="32"/>
                </a:lnTo>
                <a:lnTo>
                  <a:pt x="158" y="44"/>
                </a:lnTo>
                <a:lnTo>
                  <a:pt x="144" y="58"/>
                </a:lnTo>
                <a:lnTo>
                  <a:pt x="144" y="58"/>
                </a:lnTo>
                <a:lnTo>
                  <a:pt x="132" y="70"/>
                </a:lnTo>
                <a:lnTo>
                  <a:pt x="122" y="82"/>
                </a:lnTo>
                <a:lnTo>
                  <a:pt x="114" y="96"/>
                </a:lnTo>
                <a:lnTo>
                  <a:pt x="106" y="110"/>
                </a:lnTo>
                <a:lnTo>
                  <a:pt x="100" y="124"/>
                </a:lnTo>
                <a:lnTo>
                  <a:pt x="96" y="140"/>
                </a:lnTo>
                <a:lnTo>
                  <a:pt x="92" y="154"/>
                </a:lnTo>
                <a:lnTo>
                  <a:pt x="90" y="170"/>
                </a:lnTo>
                <a:lnTo>
                  <a:pt x="88" y="186"/>
                </a:lnTo>
                <a:lnTo>
                  <a:pt x="88" y="200"/>
                </a:lnTo>
                <a:lnTo>
                  <a:pt x="90" y="216"/>
                </a:lnTo>
                <a:lnTo>
                  <a:pt x="92" y="232"/>
                </a:lnTo>
                <a:lnTo>
                  <a:pt x="96" y="246"/>
                </a:lnTo>
                <a:lnTo>
                  <a:pt x="100" y="262"/>
                </a:lnTo>
                <a:lnTo>
                  <a:pt x="108" y="276"/>
                </a:lnTo>
                <a:lnTo>
                  <a:pt x="114" y="290"/>
                </a:lnTo>
                <a:lnTo>
                  <a:pt x="114" y="290"/>
                </a:lnTo>
                <a:lnTo>
                  <a:pt x="116" y="294"/>
                </a:lnTo>
                <a:lnTo>
                  <a:pt x="116" y="296"/>
                </a:lnTo>
                <a:lnTo>
                  <a:pt x="114" y="300"/>
                </a:lnTo>
                <a:lnTo>
                  <a:pt x="18" y="398"/>
                </a:lnTo>
                <a:lnTo>
                  <a:pt x="18" y="398"/>
                </a:lnTo>
                <a:lnTo>
                  <a:pt x="10" y="406"/>
                </a:lnTo>
                <a:lnTo>
                  <a:pt x="6" y="414"/>
                </a:lnTo>
                <a:lnTo>
                  <a:pt x="2" y="422"/>
                </a:lnTo>
                <a:lnTo>
                  <a:pt x="0" y="432"/>
                </a:lnTo>
                <a:lnTo>
                  <a:pt x="0" y="440"/>
                </a:lnTo>
                <a:lnTo>
                  <a:pt x="2" y="448"/>
                </a:lnTo>
                <a:lnTo>
                  <a:pt x="6" y="456"/>
                </a:lnTo>
                <a:lnTo>
                  <a:pt x="10" y="462"/>
                </a:lnTo>
                <a:lnTo>
                  <a:pt x="14" y="466"/>
                </a:lnTo>
                <a:lnTo>
                  <a:pt x="14" y="466"/>
                </a:lnTo>
                <a:lnTo>
                  <a:pt x="20" y="472"/>
                </a:lnTo>
                <a:lnTo>
                  <a:pt x="28" y="474"/>
                </a:lnTo>
                <a:lnTo>
                  <a:pt x="36" y="476"/>
                </a:lnTo>
                <a:lnTo>
                  <a:pt x="44" y="476"/>
                </a:lnTo>
                <a:lnTo>
                  <a:pt x="52" y="474"/>
                </a:lnTo>
                <a:lnTo>
                  <a:pt x="60" y="470"/>
                </a:lnTo>
                <a:lnTo>
                  <a:pt x="68" y="466"/>
                </a:lnTo>
                <a:lnTo>
                  <a:pt x="76" y="460"/>
                </a:lnTo>
                <a:lnTo>
                  <a:pt x="172" y="360"/>
                </a:lnTo>
                <a:lnTo>
                  <a:pt x="172" y="360"/>
                </a:lnTo>
                <a:lnTo>
                  <a:pt x="176" y="358"/>
                </a:lnTo>
                <a:lnTo>
                  <a:pt x="178" y="358"/>
                </a:lnTo>
                <a:lnTo>
                  <a:pt x="182" y="360"/>
                </a:lnTo>
                <a:lnTo>
                  <a:pt x="182" y="360"/>
                </a:lnTo>
                <a:lnTo>
                  <a:pt x="204" y="370"/>
                </a:lnTo>
                <a:lnTo>
                  <a:pt x="226" y="380"/>
                </a:lnTo>
                <a:lnTo>
                  <a:pt x="250" y="384"/>
                </a:lnTo>
                <a:lnTo>
                  <a:pt x="274" y="386"/>
                </a:lnTo>
                <a:lnTo>
                  <a:pt x="274" y="386"/>
                </a:lnTo>
                <a:lnTo>
                  <a:pt x="268" y="374"/>
                </a:lnTo>
                <a:lnTo>
                  <a:pt x="266" y="362"/>
                </a:lnTo>
                <a:lnTo>
                  <a:pt x="262" y="350"/>
                </a:lnTo>
                <a:lnTo>
                  <a:pt x="262" y="336"/>
                </a:lnTo>
                <a:lnTo>
                  <a:pt x="262" y="336"/>
                </a:lnTo>
                <a:lnTo>
                  <a:pt x="238" y="332"/>
                </a:lnTo>
                <a:lnTo>
                  <a:pt x="218" y="322"/>
                </a:lnTo>
                <a:lnTo>
                  <a:pt x="196" y="310"/>
                </a:lnTo>
                <a:lnTo>
                  <a:pt x="178" y="2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7" name="ZoneTexte 46"/>
          <p:cNvSpPr txBox="1"/>
          <p:nvPr/>
        </p:nvSpPr>
        <p:spPr>
          <a:xfrm>
            <a:off x="3785766" y="4404402"/>
            <a:ext cx="2917993" cy="276999"/>
          </a:xfrm>
          <a:prstGeom prst="rect">
            <a:avLst/>
          </a:prstGeom>
          <a:noFill/>
        </p:spPr>
        <p:txBody>
          <a:bodyPr wrap="square" rtlCol="0">
            <a:spAutoFit/>
          </a:bodyPr>
          <a:lstStyle/>
          <a:p>
            <a:r>
              <a:rPr lang="fr-FR" sz="1200" b="1" dirty="0">
                <a:solidFill>
                  <a:srgbClr val="E5232A"/>
                </a:solidFill>
                <a:latin typeface="HelveticaNeueLT Std Med" pitchFamily="34" charset="0"/>
              </a:rPr>
              <a:t>Objectifs</a:t>
            </a:r>
          </a:p>
        </p:txBody>
      </p:sp>
      <p:sp>
        <p:nvSpPr>
          <p:cNvPr id="49" name="ZoneTexte 48"/>
          <p:cNvSpPr txBox="1"/>
          <p:nvPr/>
        </p:nvSpPr>
        <p:spPr>
          <a:xfrm>
            <a:off x="67589" y="5128530"/>
            <a:ext cx="3254414" cy="430887"/>
          </a:xfrm>
          <a:prstGeom prst="rect">
            <a:avLst/>
          </a:prstGeom>
          <a:noFill/>
        </p:spPr>
        <p:txBody>
          <a:bodyPr wrap="square" rtlCol="0">
            <a:spAutoFit/>
          </a:bodyPr>
          <a:lstStyle/>
          <a:p>
            <a:r>
              <a:rPr lang="fr-FR" sz="1100" b="1" dirty="0">
                <a:solidFill>
                  <a:schemeClr val="bg1"/>
                </a:solidFill>
                <a:latin typeface="HelveticaNeueLT Std Med" pitchFamily="34" charset="0"/>
              </a:rPr>
              <a:t>2 journées : 8h30 – 16h 30  - ANTIBES</a:t>
            </a:r>
          </a:p>
          <a:p>
            <a:r>
              <a:rPr lang="fr-FR" sz="1100" b="1" dirty="0">
                <a:solidFill>
                  <a:schemeClr val="bg1"/>
                </a:solidFill>
                <a:latin typeface="HelveticaNeueLT Std Med" pitchFamily="34" charset="0"/>
              </a:rPr>
              <a:t>Les lundi 24 octobre et mardi 25 Octobre 2022</a:t>
            </a:r>
          </a:p>
        </p:txBody>
      </p:sp>
      <p:sp>
        <p:nvSpPr>
          <p:cNvPr id="45" name="ZoneTexte 44"/>
          <p:cNvSpPr txBox="1"/>
          <p:nvPr/>
        </p:nvSpPr>
        <p:spPr>
          <a:xfrm>
            <a:off x="3635085" y="4621513"/>
            <a:ext cx="3619090" cy="1477328"/>
          </a:xfrm>
          <a:prstGeom prst="rect">
            <a:avLst/>
          </a:prstGeom>
          <a:noFill/>
        </p:spPr>
        <p:txBody>
          <a:bodyPr wrap="square" rtlCol="0">
            <a:spAutoFit/>
          </a:bodyPr>
          <a:lstStyle/>
          <a:p>
            <a:pPr marL="171450" indent="-171450">
              <a:buFont typeface="Arial" panose="020B0604020202020204" pitchFamily="34" charset="0"/>
              <a:buChar char="•"/>
            </a:pPr>
            <a:r>
              <a:rPr lang="fr-FR" sz="1000" dirty="0">
                <a:latin typeface="Helvetica" pitchFamily="2" charset="0"/>
              </a:rPr>
              <a:t>Règlementation et règles d’utilisation des engins de chantier</a:t>
            </a:r>
          </a:p>
          <a:p>
            <a:pPr marL="171450" indent="-171450">
              <a:buFont typeface="Arial" panose="020B0604020202020204" pitchFamily="34" charset="0"/>
              <a:buChar char="•"/>
            </a:pPr>
            <a:r>
              <a:rPr lang="fr-FR" sz="1000" dirty="0">
                <a:latin typeface="Helvetica" pitchFamily="2" charset="0"/>
              </a:rPr>
              <a:t>Prévention des risques, sécurité de l’utilisateur et de son périmètre d’intervention</a:t>
            </a:r>
          </a:p>
          <a:p>
            <a:pPr marL="171450" indent="-171450">
              <a:buFont typeface="Arial" panose="020B0604020202020204" pitchFamily="34" charset="0"/>
              <a:buChar char="•"/>
            </a:pPr>
            <a:r>
              <a:rPr lang="fr-FR" sz="1000" dirty="0">
                <a:latin typeface="Helvetica" pitchFamily="2" charset="0"/>
              </a:rPr>
              <a:t>Prise en main et conduite de la mini pelle pour des tâches variées</a:t>
            </a:r>
          </a:p>
          <a:p>
            <a:pPr marL="171450" indent="-171450">
              <a:buFont typeface="Arial" panose="020B0604020202020204" pitchFamily="34" charset="0"/>
              <a:buChar char="•"/>
            </a:pPr>
            <a:r>
              <a:rPr lang="fr-FR" sz="1000" dirty="0">
                <a:latin typeface="Helvetica" pitchFamily="2" charset="0"/>
              </a:rPr>
              <a:t>Utilisation du porte char pour le chargement et le déchargement de la mini pelle</a:t>
            </a:r>
          </a:p>
          <a:p>
            <a:pPr marL="171450" indent="-171450">
              <a:buFont typeface="Arial" panose="020B0604020202020204" pitchFamily="34" charset="0"/>
              <a:buChar char="•"/>
            </a:pPr>
            <a:endParaRPr lang="fr-FR" sz="1000" dirty="0">
              <a:latin typeface="Helvetica" pitchFamily="2" charset="0"/>
            </a:endParaRPr>
          </a:p>
        </p:txBody>
      </p:sp>
      <p:sp>
        <p:nvSpPr>
          <p:cNvPr id="2" name="ZoneTexte 1"/>
          <p:cNvSpPr txBox="1"/>
          <p:nvPr/>
        </p:nvSpPr>
        <p:spPr>
          <a:xfrm>
            <a:off x="3942171" y="1512052"/>
            <a:ext cx="2683578" cy="338554"/>
          </a:xfrm>
          <a:prstGeom prst="rect">
            <a:avLst/>
          </a:prstGeom>
          <a:noFill/>
        </p:spPr>
        <p:txBody>
          <a:bodyPr wrap="square" rtlCol="0">
            <a:spAutoFit/>
          </a:bodyPr>
          <a:lstStyle/>
          <a:p>
            <a:r>
              <a:rPr lang="fr-FR" sz="1600" b="1" dirty="0">
                <a:solidFill>
                  <a:schemeClr val="bg1"/>
                </a:solidFill>
                <a:latin typeface="HelveticaNeueLT Std Med" pitchFamily="34" charset="0"/>
              </a:rPr>
              <a:t>PROGRAMME</a:t>
            </a:r>
          </a:p>
        </p:txBody>
      </p:sp>
      <p:sp>
        <p:nvSpPr>
          <p:cNvPr id="3" name="ZoneTexte 2"/>
          <p:cNvSpPr txBox="1"/>
          <p:nvPr/>
        </p:nvSpPr>
        <p:spPr>
          <a:xfrm>
            <a:off x="3883471" y="1954256"/>
            <a:ext cx="3619091" cy="1092607"/>
          </a:xfrm>
          <a:prstGeom prst="rect">
            <a:avLst/>
          </a:prstGeom>
          <a:noFill/>
        </p:spPr>
        <p:txBody>
          <a:bodyPr wrap="square" rtlCol="0">
            <a:spAutoFit/>
          </a:bodyPr>
          <a:lstStyle/>
          <a:p>
            <a:pPr>
              <a:lnSpc>
                <a:spcPts val="2600"/>
              </a:lnSpc>
            </a:pPr>
            <a:r>
              <a:rPr lang="fr-FR" sz="3600" b="1" baseline="30000" dirty="0">
                <a:solidFill>
                  <a:schemeClr val="bg1"/>
                </a:solidFill>
                <a:latin typeface="HelveticaNeueLT Std Med" pitchFamily="34" charset="0"/>
              </a:rPr>
              <a:t>Conduire une mini pelle au sein de l’exploitation </a:t>
            </a:r>
          </a:p>
        </p:txBody>
      </p:sp>
      <p:sp>
        <p:nvSpPr>
          <p:cNvPr id="52" name="ZoneTexte 51"/>
          <p:cNvSpPr txBox="1"/>
          <p:nvPr/>
        </p:nvSpPr>
        <p:spPr>
          <a:xfrm>
            <a:off x="3719757" y="6045806"/>
            <a:ext cx="3605423" cy="3416320"/>
          </a:xfrm>
          <a:prstGeom prst="rect">
            <a:avLst/>
          </a:prstGeom>
          <a:noFill/>
        </p:spPr>
        <p:txBody>
          <a:bodyPr wrap="square" rtlCol="0">
            <a:spAutoFit/>
          </a:bodyPr>
          <a:lstStyle/>
          <a:p>
            <a:pPr marL="90170" marR="34925">
              <a:lnSpc>
                <a:spcPct val="90000"/>
              </a:lnSpc>
            </a:pPr>
            <a:r>
              <a:rPr lang="fr-FR" sz="1000" dirty="0">
                <a:latin typeface="Helvetica" pitchFamily="2" charset="0"/>
              </a:rPr>
              <a:t>Accueil des stagiaires, recueil des attentes, positionnement, évaluation des connaissances en début de formation.</a:t>
            </a:r>
          </a:p>
          <a:p>
            <a:pPr marL="90170" marR="34925">
              <a:lnSpc>
                <a:spcPct val="90000"/>
              </a:lnSpc>
            </a:pPr>
            <a:r>
              <a:rPr lang="fr-FR" sz="1000" dirty="0">
                <a:latin typeface="Helvetica" pitchFamily="2" charset="0"/>
              </a:rPr>
              <a:t>Les dispositions réglementaires, obligations, règles d’utilisation des engins de chantier</a:t>
            </a:r>
          </a:p>
          <a:p>
            <a:pPr marL="90170" marR="34925">
              <a:lnSpc>
                <a:spcPct val="90000"/>
              </a:lnSpc>
            </a:pPr>
            <a:r>
              <a:rPr lang="fr-FR" sz="1000" dirty="0">
                <a:latin typeface="Helvetica" pitchFamily="2" charset="0"/>
              </a:rPr>
              <a:t>Prévention des risques, sécurité de l’utilisateur et du périmètre d’intervention</a:t>
            </a:r>
          </a:p>
          <a:p>
            <a:pPr marL="90170" marR="34925">
              <a:lnSpc>
                <a:spcPct val="90000"/>
              </a:lnSpc>
            </a:pPr>
            <a:r>
              <a:rPr lang="fr-FR" sz="1000" dirty="0">
                <a:latin typeface="Helvetica" pitchFamily="2" charset="0"/>
              </a:rPr>
              <a:t>Prise de poste de l’engin et consignation des anomalies</a:t>
            </a:r>
          </a:p>
          <a:p>
            <a:pPr marL="90170" marR="34925">
              <a:lnSpc>
                <a:spcPct val="90000"/>
              </a:lnSpc>
            </a:pPr>
            <a:r>
              <a:rPr lang="fr-FR" sz="1000" dirty="0">
                <a:latin typeface="Helvetica" pitchFamily="2" charset="0"/>
              </a:rPr>
              <a:t>Positionnement, stabilité de l’engin et sécurisation du poste de travail</a:t>
            </a:r>
          </a:p>
          <a:p>
            <a:pPr marL="90170" marR="34925">
              <a:lnSpc>
                <a:spcPct val="90000"/>
              </a:lnSpc>
            </a:pPr>
            <a:r>
              <a:rPr lang="fr-FR" sz="1000" dirty="0">
                <a:latin typeface="Helvetica" pitchFamily="2" charset="0"/>
              </a:rPr>
              <a:t>Conduite de l’engin, utilisation du porte-char</a:t>
            </a:r>
          </a:p>
          <a:p>
            <a:pPr marL="90170" marR="34925">
              <a:lnSpc>
                <a:spcPct val="90000"/>
              </a:lnSpc>
            </a:pPr>
            <a:r>
              <a:rPr lang="fr-FR" sz="1000" dirty="0">
                <a:latin typeface="Helvetica" pitchFamily="2" charset="0"/>
              </a:rPr>
              <a:t>Bilan des évaluations des acquis de fin de formation</a:t>
            </a:r>
          </a:p>
          <a:p>
            <a:pPr marL="90170" marR="34925">
              <a:lnSpc>
                <a:spcPct val="90000"/>
              </a:lnSpc>
            </a:pPr>
            <a:endParaRPr lang="fr-FR" sz="1000" dirty="0">
              <a:latin typeface="Helvetica" pitchFamily="2" charset="0"/>
            </a:endParaRPr>
          </a:p>
          <a:p>
            <a:pPr marL="90170" marR="34925">
              <a:lnSpc>
                <a:spcPct val="90000"/>
              </a:lnSpc>
            </a:pPr>
            <a:endParaRPr lang="fr-FR" sz="1000" dirty="0">
              <a:latin typeface="Helvetica" pitchFamily="2" charset="0"/>
            </a:endParaRPr>
          </a:p>
          <a:p>
            <a:pPr marL="90170" marR="34925">
              <a:lnSpc>
                <a:spcPct val="90000"/>
              </a:lnSpc>
            </a:pPr>
            <a:r>
              <a:rPr lang="fr-FR" sz="1000" dirty="0">
                <a:latin typeface="Helvetica" pitchFamily="2" charset="0"/>
              </a:rPr>
              <a:t>Vérification et consolidation des connaissances et acquis des stagiaires à l’entrée et à l’issue de la formation par QCM</a:t>
            </a:r>
          </a:p>
          <a:p>
            <a:pPr marL="90170" marR="34925">
              <a:lnSpc>
                <a:spcPct val="90000"/>
              </a:lnSpc>
            </a:pPr>
            <a:r>
              <a:rPr lang="fr-FR" sz="1000" dirty="0">
                <a:latin typeface="Helvetica" pitchFamily="2" charset="0"/>
              </a:rPr>
              <a:t>Tour de table, énoncé des attentes, exposé</a:t>
            </a:r>
          </a:p>
          <a:p>
            <a:pPr marL="90170" marR="34925">
              <a:lnSpc>
                <a:spcPct val="90000"/>
              </a:lnSpc>
            </a:pPr>
            <a:r>
              <a:rPr lang="fr-FR" sz="1000" dirty="0">
                <a:latin typeface="Helvetica" pitchFamily="2" charset="0"/>
              </a:rPr>
              <a:t>Documents remis, étude de cas, diaporamas, travaux pratiques d’exercices sur le site</a:t>
            </a:r>
          </a:p>
          <a:p>
            <a:pPr marL="90170" marR="34925">
              <a:lnSpc>
                <a:spcPct val="90000"/>
              </a:lnSpc>
            </a:pPr>
            <a:r>
              <a:rPr lang="fr-FR" sz="1000" dirty="0">
                <a:latin typeface="Helvetica" pitchFamily="2" charset="0"/>
              </a:rPr>
              <a:t>Individualisation pour tenir compte du niveau de chacun</a:t>
            </a:r>
          </a:p>
          <a:p>
            <a:pPr marL="90170" marR="34925">
              <a:lnSpc>
                <a:spcPct val="90000"/>
              </a:lnSpc>
            </a:pPr>
            <a:endParaRPr lang="fr-FR" sz="1000" dirty="0">
              <a:latin typeface="Helvetica" pitchFamily="2" charset="0"/>
            </a:endParaRPr>
          </a:p>
          <a:p>
            <a:pPr marL="90170" marR="34925">
              <a:lnSpc>
                <a:spcPct val="90000"/>
              </a:lnSpc>
            </a:pPr>
            <a:r>
              <a:rPr lang="fr-FR" sz="1000" dirty="0"/>
              <a:t> </a:t>
            </a:r>
            <a:br>
              <a:rPr lang="fr-FR" sz="1000" dirty="0"/>
            </a:br>
            <a:endParaRPr lang="fr-FR" sz="1000" dirty="0">
              <a:latin typeface="Helvetica" pitchFamily="2" charset="0"/>
            </a:endParaRPr>
          </a:p>
        </p:txBody>
      </p:sp>
      <p:sp>
        <p:nvSpPr>
          <p:cNvPr id="53" name="ZoneTexte 52"/>
          <p:cNvSpPr txBox="1"/>
          <p:nvPr/>
        </p:nvSpPr>
        <p:spPr>
          <a:xfrm>
            <a:off x="3840991" y="7758116"/>
            <a:ext cx="2738699" cy="276999"/>
          </a:xfrm>
          <a:prstGeom prst="rect">
            <a:avLst/>
          </a:prstGeom>
          <a:noFill/>
        </p:spPr>
        <p:txBody>
          <a:bodyPr wrap="square" rtlCol="0">
            <a:spAutoFit/>
          </a:bodyPr>
          <a:lstStyle/>
          <a:p>
            <a:r>
              <a:rPr lang="fr-FR" sz="1200" b="1" dirty="0">
                <a:solidFill>
                  <a:srgbClr val="E5232A"/>
                </a:solidFill>
                <a:latin typeface="HelveticaNeueLT Std Med" pitchFamily="34" charset="0"/>
              </a:rPr>
              <a:t>Méthodes pédagogiques</a:t>
            </a:r>
          </a:p>
        </p:txBody>
      </p:sp>
      <p:sp>
        <p:nvSpPr>
          <p:cNvPr id="54" name="ZoneTexte 53"/>
          <p:cNvSpPr txBox="1"/>
          <p:nvPr/>
        </p:nvSpPr>
        <p:spPr>
          <a:xfrm>
            <a:off x="3814882" y="5808729"/>
            <a:ext cx="2917993" cy="276999"/>
          </a:xfrm>
          <a:prstGeom prst="rect">
            <a:avLst/>
          </a:prstGeom>
          <a:noFill/>
        </p:spPr>
        <p:txBody>
          <a:bodyPr wrap="square" rtlCol="0">
            <a:spAutoFit/>
          </a:bodyPr>
          <a:lstStyle/>
          <a:p>
            <a:r>
              <a:rPr lang="fr-FR" sz="1200" b="1" dirty="0">
                <a:solidFill>
                  <a:srgbClr val="E5232A"/>
                </a:solidFill>
                <a:latin typeface="HelveticaNeueLT Std Med" pitchFamily="34" charset="0"/>
              </a:rPr>
              <a:t>Contenu</a:t>
            </a:r>
          </a:p>
        </p:txBody>
      </p:sp>
      <p:sp>
        <p:nvSpPr>
          <p:cNvPr id="14" name="ZoneTexte 13"/>
          <p:cNvSpPr txBox="1"/>
          <p:nvPr/>
        </p:nvSpPr>
        <p:spPr>
          <a:xfrm>
            <a:off x="220770" y="10166079"/>
            <a:ext cx="6440181" cy="261610"/>
          </a:xfrm>
          <a:prstGeom prst="rect">
            <a:avLst/>
          </a:prstGeom>
          <a:noFill/>
        </p:spPr>
        <p:txBody>
          <a:bodyPr wrap="square" rtlCol="0">
            <a:spAutoFit/>
          </a:bodyPr>
          <a:lstStyle/>
          <a:p>
            <a:r>
              <a:rPr lang="fr-FR" sz="1100" b="1" dirty="0">
                <a:solidFill>
                  <a:srgbClr val="FF0000"/>
                </a:solidFill>
                <a:latin typeface="Helvetica" pitchFamily="2" charset="0"/>
                <a:hlinkClick r:id="rId2">
                  <a:extLst>
                    <a:ext uri="{A12FA001-AC4F-418D-AE19-62706E023703}">
                      <ahyp:hlinkClr xmlns:ahyp="http://schemas.microsoft.com/office/drawing/2018/hyperlinkcolor" val="tx"/>
                    </a:ext>
                  </a:extLst>
                </a:hlinkClick>
              </a:rPr>
              <a:t>https://paca.chambres-agriculture.</a:t>
            </a:r>
            <a:r>
              <a:rPr lang="fr-FR" sz="900" b="1" dirty="0">
                <a:solidFill>
                  <a:srgbClr val="FF0000"/>
                </a:solidFill>
                <a:latin typeface="Helvetica" pitchFamily="2" charset="0"/>
                <a:hlinkClick r:id="rId2">
                  <a:extLst>
                    <a:ext uri="{A12FA001-AC4F-418D-AE19-62706E023703}">
                      <ahyp:hlinkClr xmlns:ahyp="http://schemas.microsoft.com/office/drawing/2018/hyperlinkcolor" val="tx"/>
                    </a:ext>
                  </a:extLst>
                </a:hlinkClick>
              </a:rPr>
              <a:t>fr</a:t>
            </a:r>
            <a:r>
              <a:rPr lang="fr-FR" sz="900" b="1" dirty="0">
                <a:solidFill>
                  <a:srgbClr val="FF0000"/>
                </a:solidFill>
                <a:latin typeface="Helvetica" pitchFamily="2" charset="0"/>
              </a:rPr>
              <a:t>            </a:t>
            </a:r>
            <a:r>
              <a:rPr lang="fr-FR" sz="900" b="1" dirty="0">
                <a:solidFill>
                  <a:srgbClr val="00B050"/>
                </a:solidFill>
                <a:latin typeface="Helvetica" pitchFamily="2" charset="0"/>
              </a:rPr>
              <a:t>V maj </a:t>
            </a:r>
            <a:fld id="{EE37A516-359A-406B-8C7E-D1FBC94CC0F4}" type="datetime1">
              <a:rPr lang="fr-FR" sz="900" smtClean="0"/>
              <a:pPr/>
              <a:t>11/07/2022</a:t>
            </a:fld>
            <a:r>
              <a:rPr lang="fr-FR" sz="900" dirty="0"/>
              <a:t>   - NH</a:t>
            </a:r>
            <a:endParaRPr lang="fr-FR" sz="900" b="1" dirty="0">
              <a:solidFill>
                <a:srgbClr val="E5232A"/>
              </a:solidFill>
              <a:latin typeface="Helvetica" pitchFamily="2" charset="0"/>
            </a:endParaRPr>
          </a:p>
        </p:txBody>
      </p:sp>
      <p:sp>
        <p:nvSpPr>
          <p:cNvPr id="65" name="ZoneTexte 64"/>
          <p:cNvSpPr txBox="1"/>
          <p:nvPr/>
        </p:nvSpPr>
        <p:spPr>
          <a:xfrm>
            <a:off x="35317" y="5954893"/>
            <a:ext cx="3376798" cy="1859483"/>
          </a:xfrm>
          <a:prstGeom prst="rect">
            <a:avLst/>
          </a:prstGeom>
          <a:noFill/>
        </p:spPr>
        <p:txBody>
          <a:bodyPr wrap="square" rtlCol="0">
            <a:spAutoFit/>
          </a:bodyPr>
          <a:lstStyle/>
          <a:p>
            <a:pPr>
              <a:spcAft>
                <a:spcPts val="400"/>
              </a:spcAft>
            </a:pPr>
            <a:endParaRPr lang="fr-FR" sz="1100" dirty="0">
              <a:solidFill>
                <a:schemeClr val="bg1"/>
              </a:solidFill>
              <a:latin typeface="Helvetica" pitchFamily="2" charset="0"/>
            </a:endParaRPr>
          </a:p>
          <a:p>
            <a:pPr>
              <a:spcAft>
                <a:spcPts val="400"/>
              </a:spcAft>
            </a:pPr>
            <a:r>
              <a:rPr lang="fr-FR" sz="1100" dirty="0">
                <a:solidFill>
                  <a:schemeClr val="bg1"/>
                </a:solidFill>
                <a:latin typeface="Helvetica" pitchFamily="2" charset="0"/>
              </a:rPr>
              <a:t> </a:t>
            </a:r>
            <a:r>
              <a:rPr lang="fr-FR" sz="900" dirty="0">
                <a:solidFill>
                  <a:srgbClr val="FFFF00"/>
                </a:solidFill>
                <a:latin typeface="Helvetica" pitchFamily="2" charset="0"/>
              </a:rPr>
              <a:t>Public visé : Agriculteurs/agricultrices, cotisants de solidarité, aides familiaux, personnes en démarches d’installation  contributeurs/contributrices VIVEA</a:t>
            </a:r>
          </a:p>
          <a:p>
            <a:pPr>
              <a:spcAft>
                <a:spcPts val="400"/>
              </a:spcAft>
            </a:pPr>
            <a:r>
              <a:rPr lang="fr-FR" sz="900" dirty="0">
                <a:solidFill>
                  <a:schemeClr val="bg1"/>
                </a:solidFill>
                <a:latin typeface="Helvetica" pitchFamily="2" charset="0"/>
              </a:rPr>
              <a:t>Responsable de stage - formateur: </a:t>
            </a:r>
          </a:p>
          <a:p>
            <a:r>
              <a:rPr lang="fr-FR" sz="900" dirty="0">
                <a:solidFill>
                  <a:schemeClr val="bg1"/>
                </a:solidFill>
                <a:latin typeface="Helvetica" pitchFamily="2" charset="0"/>
              </a:rPr>
              <a:t>Joël ALEXANDRE, formateur agréé QUALIOPI – Conduites engins de chantier, </a:t>
            </a:r>
            <a:r>
              <a:rPr lang="fr-FR" sz="900" dirty="0" err="1">
                <a:solidFill>
                  <a:schemeClr val="bg1"/>
                </a:solidFill>
                <a:latin typeface="Helvetica" pitchFamily="2" charset="0"/>
              </a:rPr>
              <a:t>entretrien</a:t>
            </a:r>
            <a:r>
              <a:rPr lang="fr-FR" sz="900" dirty="0">
                <a:solidFill>
                  <a:schemeClr val="bg1"/>
                </a:solidFill>
                <a:latin typeface="Helvetica" pitchFamily="2" charset="0"/>
              </a:rPr>
              <a:t> aménagement- maintenance matériel au CFPPA d’ANTIBES</a:t>
            </a:r>
          </a:p>
          <a:p>
            <a:r>
              <a:rPr lang="fr-FR" sz="900" dirty="0">
                <a:solidFill>
                  <a:schemeClr val="bg1"/>
                </a:solidFill>
                <a:latin typeface="Helvetica" pitchFamily="2" charset="0"/>
              </a:rPr>
              <a:t>Contact : </a:t>
            </a:r>
            <a:r>
              <a:rPr lang="fr-FR" sz="900" dirty="0">
                <a:solidFill>
                  <a:schemeClr val="bg1"/>
                </a:solidFill>
                <a:latin typeface="Helvetica" pitchFamily="2" charset="0"/>
                <a:hlinkClick r:id="rId3"/>
              </a:rPr>
              <a:t>cffpa.antibes@educagri.fr</a:t>
            </a:r>
            <a:endParaRPr lang="fr-FR" sz="900" dirty="0">
              <a:solidFill>
                <a:schemeClr val="bg1"/>
              </a:solidFill>
              <a:latin typeface="Helvetica" pitchFamily="2" charset="0"/>
            </a:endParaRPr>
          </a:p>
          <a:p>
            <a:endParaRPr lang="fr-FR" sz="900" dirty="0">
              <a:solidFill>
                <a:schemeClr val="bg1"/>
              </a:solidFill>
              <a:latin typeface="Helvetica" pitchFamily="2" charset="0"/>
            </a:endParaRPr>
          </a:p>
          <a:p>
            <a:pPr>
              <a:lnSpc>
                <a:spcPts val="1300"/>
              </a:lnSpc>
              <a:spcAft>
                <a:spcPts val="400"/>
              </a:spcAft>
            </a:pPr>
            <a:endParaRPr lang="fr-FR" sz="1100" dirty="0">
              <a:solidFill>
                <a:schemeClr val="bg1"/>
              </a:solidFill>
              <a:latin typeface="Helvetica" pitchFamily="2" charset="0"/>
            </a:endParaRPr>
          </a:p>
        </p:txBody>
      </p:sp>
      <p:sp>
        <p:nvSpPr>
          <p:cNvPr id="66" name="ZoneTexte 65"/>
          <p:cNvSpPr txBox="1"/>
          <p:nvPr/>
        </p:nvSpPr>
        <p:spPr>
          <a:xfrm>
            <a:off x="-167067" y="7247063"/>
            <a:ext cx="4040846" cy="969496"/>
          </a:xfrm>
          <a:prstGeom prst="rect">
            <a:avLst/>
          </a:prstGeom>
          <a:noFill/>
        </p:spPr>
        <p:txBody>
          <a:bodyPr wrap="square" rtlCol="0">
            <a:spAutoFit/>
          </a:bodyPr>
          <a:lstStyle/>
          <a:p>
            <a:pPr algn="ctr"/>
            <a:r>
              <a:rPr lang="fr-FR" sz="1200" b="1" dirty="0">
                <a:solidFill>
                  <a:schemeClr val="bg1"/>
                </a:solidFill>
                <a:latin typeface="Helvetica" pitchFamily="2" charset="0"/>
              </a:rPr>
              <a:t>        </a:t>
            </a:r>
          </a:p>
          <a:p>
            <a:pPr algn="ctr"/>
            <a:r>
              <a:rPr lang="fr-FR" sz="900" b="1" dirty="0">
                <a:solidFill>
                  <a:schemeClr val="accent3">
                    <a:lumMod val="50000"/>
                  </a:schemeClr>
                </a:solidFill>
                <a:latin typeface="Helvetica" pitchFamily="2" charset="0"/>
              </a:rPr>
              <a:t>Contact  Administratif Formation </a:t>
            </a:r>
          </a:p>
          <a:p>
            <a:pPr algn="ctr"/>
            <a:r>
              <a:rPr lang="fr-FR" sz="900" b="1" dirty="0">
                <a:solidFill>
                  <a:schemeClr val="accent3">
                    <a:lumMod val="50000"/>
                  </a:schemeClr>
                </a:solidFill>
                <a:latin typeface="Helvetica" pitchFamily="2" charset="0"/>
              </a:rPr>
              <a:t>et point  contact handicap/difficulté apprentissage </a:t>
            </a:r>
            <a:r>
              <a:rPr lang="fr-FR" sz="900" b="1" dirty="0">
                <a:solidFill>
                  <a:schemeClr val="bg1"/>
                </a:solidFill>
                <a:latin typeface="Helvetica" pitchFamily="2" charset="0"/>
              </a:rPr>
              <a:t>:</a:t>
            </a:r>
          </a:p>
          <a:p>
            <a:pPr algn="ctr"/>
            <a:r>
              <a:rPr lang="fr-FR" sz="900" b="1" dirty="0">
                <a:solidFill>
                  <a:schemeClr val="bg1"/>
                </a:solidFill>
                <a:latin typeface="Helvetica" pitchFamily="2" charset="0"/>
              </a:rPr>
              <a:t>        Nathalie HELLE :        04 97 25 76 40</a:t>
            </a:r>
            <a:br>
              <a:rPr lang="fr-FR" sz="900" b="1" dirty="0">
                <a:solidFill>
                  <a:schemeClr val="bg1"/>
                </a:solidFill>
                <a:latin typeface="Helvetica" pitchFamily="2" charset="0"/>
              </a:rPr>
            </a:br>
            <a:r>
              <a:rPr lang="fr-FR" sz="900" b="1" dirty="0">
                <a:solidFill>
                  <a:schemeClr val="bg1"/>
                </a:solidFill>
                <a:latin typeface="Helvetica" pitchFamily="2" charset="0"/>
              </a:rPr>
              <a:t>            </a:t>
            </a:r>
            <a:r>
              <a:rPr lang="fr-FR" sz="900" b="1" dirty="0">
                <a:solidFill>
                  <a:schemeClr val="bg1"/>
                </a:solidFill>
                <a:latin typeface="Helvetica" pitchFamily="2" charset="0"/>
                <a:hlinkClick r:id="rId4"/>
              </a:rPr>
              <a:t>nhelle@alpes-maritimes.chambagri.fr</a:t>
            </a:r>
            <a:endParaRPr lang="fr-FR" sz="900" b="1" dirty="0">
              <a:solidFill>
                <a:schemeClr val="bg1"/>
              </a:solidFill>
              <a:latin typeface="Helvetica" pitchFamily="2" charset="0"/>
            </a:endParaRPr>
          </a:p>
          <a:p>
            <a:pPr algn="ctr"/>
            <a:endParaRPr lang="fr-FR" sz="900" b="1" dirty="0">
              <a:solidFill>
                <a:schemeClr val="bg1"/>
              </a:solidFill>
              <a:latin typeface="Helvetica" pitchFamily="2" charset="0"/>
            </a:endParaRPr>
          </a:p>
        </p:txBody>
      </p:sp>
      <p:pic>
        <p:nvPicPr>
          <p:cNvPr id="67" name="Picture 3"/>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95426" y="680676"/>
            <a:ext cx="2943166" cy="899768"/>
          </a:xfrm>
          <a:prstGeom prst="rect">
            <a:avLst/>
          </a:prstGeom>
          <a:noFill/>
          <a:extLst>
            <a:ext uri="{909E8E84-426E-40DD-AFC4-6F175D3DCCD1}">
              <a14:hiddenFill xmlns:a14="http://schemas.microsoft.com/office/drawing/2010/main">
                <a:solidFill>
                  <a:srgbClr val="FFFFFF"/>
                </a:solidFill>
              </a14:hiddenFill>
            </a:ext>
          </a:extLst>
        </p:spPr>
      </p:pic>
      <p:sp>
        <p:nvSpPr>
          <p:cNvPr id="44" name="ZoneTexte 43">
            <a:extLst>
              <a:ext uri="{FF2B5EF4-FFF2-40B4-BE49-F238E27FC236}">
                <a16:creationId xmlns:a16="http://schemas.microsoft.com/office/drawing/2014/main" id="{F119406C-D9BB-437C-990F-791E701C31A7}"/>
              </a:ext>
            </a:extLst>
          </p:cNvPr>
          <p:cNvSpPr txBox="1"/>
          <p:nvPr/>
        </p:nvSpPr>
        <p:spPr>
          <a:xfrm>
            <a:off x="3902316" y="2931910"/>
            <a:ext cx="3563446" cy="276999"/>
          </a:xfrm>
          <a:prstGeom prst="rect">
            <a:avLst/>
          </a:prstGeom>
          <a:noFill/>
        </p:spPr>
        <p:txBody>
          <a:bodyPr wrap="square" rtlCol="0">
            <a:spAutoFit/>
          </a:bodyPr>
          <a:lstStyle/>
          <a:p>
            <a:r>
              <a:rPr lang="fr-FR" b="1" baseline="30000" dirty="0" err="1">
                <a:solidFill>
                  <a:schemeClr val="bg1"/>
                </a:solidFill>
                <a:latin typeface="HelveticaNeueLT Std Med" pitchFamily="34" charset="0"/>
              </a:rPr>
              <a:t>Pré-requis</a:t>
            </a:r>
            <a:r>
              <a:rPr lang="fr-FR" b="1" baseline="30000" dirty="0">
                <a:solidFill>
                  <a:schemeClr val="bg1"/>
                </a:solidFill>
                <a:latin typeface="HelveticaNeueLT Std Med" pitchFamily="34" charset="0"/>
              </a:rPr>
              <a:t> : Aucun</a:t>
            </a:r>
          </a:p>
        </p:txBody>
      </p:sp>
      <p:sp>
        <p:nvSpPr>
          <p:cNvPr id="46" name="ZoneTexte 45">
            <a:extLst>
              <a:ext uri="{FF2B5EF4-FFF2-40B4-BE49-F238E27FC236}">
                <a16:creationId xmlns:a16="http://schemas.microsoft.com/office/drawing/2014/main" id="{356A8A60-975F-4D53-B9BF-D15855C9E0B8}"/>
              </a:ext>
            </a:extLst>
          </p:cNvPr>
          <p:cNvSpPr txBox="1"/>
          <p:nvPr/>
        </p:nvSpPr>
        <p:spPr>
          <a:xfrm>
            <a:off x="3851806" y="8943357"/>
            <a:ext cx="2746052" cy="276999"/>
          </a:xfrm>
          <a:prstGeom prst="rect">
            <a:avLst/>
          </a:prstGeom>
          <a:noFill/>
        </p:spPr>
        <p:txBody>
          <a:bodyPr wrap="square" rtlCol="0">
            <a:spAutoFit/>
          </a:bodyPr>
          <a:lstStyle/>
          <a:p>
            <a:r>
              <a:rPr lang="fr-FR" sz="1200" b="1" dirty="0">
                <a:solidFill>
                  <a:srgbClr val="E5232A"/>
                </a:solidFill>
                <a:latin typeface="HelveticaNeueLT Std Med" pitchFamily="34" charset="0"/>
              </a:rPr>
              <a:t>Evaluation</a:t>
            </a:r>
          </a:p>
        </p:txBody>
      </p:sp>
      <p:sp>
        <p:nvSpPr>
          <p:cNvPr id="50" name="ZoneTexte 49">
            <a:extLst>
              <a:ext uri="{FF2B5EF4-FFF2-40B4-BE49-F238E27FC236}">
                <a16:creationId xmlns:a16="http://schemas.microsoft.com/office/drawing/2014/main" id="{6CFAE071-5FE3-4781-BAD5-EC45529FC25C}"/>
              </a:ext>
            </a:extLst>
          </p:cNvPr>
          <p:cNvSpPr txBox="1"/>
          <p:nvPr/>
        </p:nvSpPr>
        <p:spPr>
          <a:xfrm>
            <a:off x="3805496" y="9119315"/>
            <a:ext cx="3487164" cy="1169551"/>
          </a:xfrm>
          <a:prstGeom prst="rect">
            <a:avLst/>
          </a:prstGeom>
          <a:noFill/>
        </p:spPr>
        <p:txBody>
          <a:bodyPr wrap="square" rtlCol="0">
            <a:spAutoFit/>
          </a:bodyPr>
          <a:lstStyle/>
          <a:p>
            <a:r>
              <a:rPr lang="fr-FR" sz="1000" dirty="0">
                <a:latin typeface="Helvetica" pitchFamily="2" charset="0"/>
              </a:rPr>
              <a:t>Evaluation des acquis/connaissances et positionnement par QCM à l’entrée et la fin de la formation, Corrigé avec le formateur.</a:t>
            </a:r>
          </a:p>
          <a:p>
            <a:r>
              <a:rPr lang="fr-FR" sz="1000" dirty="0">
                <a:latin typeface="Helvetica" pitchFamily="2" charset="0"/>
              </a:rPr>
              <a:t>Une attestation de suivi de formation vous sera remise à l’issue de la formation après validation des vos acquis. </a:t>
            </a:r>
          </a:p>
          <a:p>
            <a:r>
              <a:rPr lang="fr-FR" sz="1000" dirty="0">
                <a:latin typeface="Helvetica" pitchFamily="2" charset="0"/>
              </a:rPr>
              <a:t>Un certificat de réalisation peut vous être fourni sur simple demande</a:t>
            </a:r>
          </a:p>
        </p:txBody>
      </p:sp>
      <p:sp>
        <p:nvSpPr>
          <p:cNvPr id="13" name="ZoneTexte 12">
            <a:extLst>
              <a:ext uri="{FF2B5EF4-FFF2-40B4-BE49-F238E27FC236}">
                <a16:creationId xmlns:a16="http://schemas.microsoft.com/office/drawing/2014/main" id="{7A3BF101-3203-6994-4D61-D2C4ED98DBAC}"/>
              </a:ext>
            </a:extLst>
          </p:cNvPr>
          <p:cNvSpPr txBox="1"/>
          <p:nvPr/>
        </p:nvSpPr>
        <p:spPr>
          <a:xfrm>
            <a:off x="91461" y="5490879"/>
            <a:ext cx="3294832" cy="938719"/>
          </a:xfrm>
          <a:prstGeom prst="rect">
            <a:avLst/>
          </a:prstGeom>
          <a:noFill/>
        </p:spPr>
        <p:txBody>
          <a:bodyPr wrap="square" rtlCol="0">
            <a:spAutoFit/>
          </a:bodyPr>
          <a:lstStyle/>
          <a:p>
            <a:r>
              <a:rPr lang="fr-FR" sz="1100" dirty="0"/>
              <a:t>Tarif : 385€  Pour les contributeurs VIVEA, possibilité de prise en charge complète en fonction du plafond individuel</a:t>
            </a:r>
          </a:p>
          <a:p>
            <a:r>
              <a:rPr lang="fr-FR" sz="1100" dirty="0"/>
              <a:t>Autre public : 385€</a:t>
            </a:r>
          </a:p>
          <a:p>
            <a:endParaRPr lang="fr-FR" sz="1100" dirty="0">
              <a:solidFill>
                <a:srgbClr val="0070C0"/>
              </a:solidFill>
            </a:endParaRPr>
          </a:p>
        </p:txBody>
      </p:sp>
      <p:sp>
        <p:nvSpPr>
          <p:cNvPr id="16" name="ZoneTexte 15">
            <a:extLst>
              <a:ext uri="{FF2B5EF4-FFF2-40B4-BE49-F238E27FC236}">
                <a16:creationId xmlns:a16="http://schemas.microsoft.com/office/drawing/2014/main" id="{DF8B3393-7C53-E4E7-F31F-EBE9F41AD79C}"/>
              </a:ext>
            </a:extLst>
          </p:cNvPr>
          <p:cNvSpPr txBox="1"/>
          <p:nvPr/>
        </p:nvSpPr>
        <p:spPr>
          <a:xfrm>
            <a:off x="104619" y="8089646"/>
            <a:ext cx="3510898" cy="2154436"/>
          </a:xfrm>
          <a:prstGeom prst="rect">
            <a:avLst/>
          </a:prstGeom>
          <a:noFill/>
        </p:spPr>
        <p:txBody>
          <a:bodyPr wrap="square" rtlCol="0">
            <a:spAutoFit/>
          </a:bodyPr>
          <a:lstStyle/>
          <a:p>
            <a:r>
              <a:rPr lang="fr-FR" sz="1000" dirty="0">
                <a:highlight>
                  <a:srgbClr val="FFFF00"/>
                </a:highlight>
              </a:rPr>
              <a:t>Délai d’accès ; du 1</a:t>
            </a:r>
            <a:r>
              <a:rPr lang="fr-FR" sz="1000" baseline="30000" dirty="0">
                <a:highlight>
                  <a:srgbClr val="FFFF00"/>
                </a:highlight>
              </a:rPr>
              <a:t>er</a:t>
            </a:r>
            <a:r>
              <a:rPr lang="fr-FR" sz="1000" dirty="0">
                <a:highlight>
                  <a:srgbClr val="FFFF00"/>
                </a:highlight>
              </a:rPr>
              <a:t> septembre 2022 au 20 octobre 2022</a:t>
            </a:r>
          </a:p>
          <a:p>
            <a:r>
              <a:rPr lang="fr-FR" sz="1000" dirty="0">
                <a:highlight>
                  <a:srgbClr val="FFFF00"/>
                </a:highlight>
              </a:rPr>
              <a:t>Liste d’attente en cas de session complète</a:t>
            </a:r>
            <a:r>
              <a:rPr lang="fr-FR" sz="1000" dirty="0"/>
              <a:t>. </a:t>
            </a:r>
          </a:p>
          <a:p>
            <a:r>
              <a:rPr lang="fr-FR" sz="1100" dirty="0">
                <a:solidFill>
                  <a:schemeClr val="accent3">
                    <a:lumMod val="50000"/>
                  </a:schemeClr>
                </a:solidFill>
              </a:rPr>
              <a:t>Cette formation de conduite n’est pas adaptée pour les personnes à mobilité réduite en fauteuil, mal voyante ou avec des problèmes auditifs. Accessibilité pour les autres PSH.</a:t>
            </a:r>
          </a:p>
          <a:p>
            <a:r>
              <a:rPr lang="fr-FR" sz="1100" dirty="0">
                <a:solidFill>
                  <a:schemeClr val="accent3">
                    <a:lumMod val="50000"/>
                  </a:schemeClr>
                </a:solidFill>
              </a:rPr>
              <a:t>Lien web accessibilité CFPPA ANTIBES </a:t>
            </a:r>
            <a:r>
              <a:rPr lang="fr-FR" sz="800" dirty="0"/>
              <a:t>: https://www.campusvertdazur.fr/_files/ugd/9daab8_ba07ba5cec924431b44dc9ce80f96d40.pdf </a:t>
            </a:r>
          </a:p>
          <a:p>
            <a:r>
              <a:rPr lang="fr-FR" sz="800" dirty="0"/>
              <a:t>« La Chambre d’Agriculture des Alpes-Maritimes : agrément activité de conseil </a:t>
            </a:r>
          </a:p>
          <a:p>
            <a:r>
              <a:rPr lang="fr-FR" sz="800" dirty="0"/>
              <a:t>Indépendant à l’utilisation de produits phytopharmaceutiques sous le numéro</a:t>
            </a:r>
          </a:p>
          <a:p>
            <a:r>
              <a:rPr lang="fr-FR" sz="800" dirty="0"/>
              <a:t>PA 01584</a:t>
            </a:r>
          </a:p>
          <a:p>
            <a:endParaRPr lang="fr-FR" sz="800" dirty="0"/>
          </a:p>
          <a:p>
            <a:endParaRPr lang="fr-FR" sz="1100" dirty="0"/>
          </a:p>
        </p:txBody>
      </p:sp>
      <p:pic>
        <p:nvPicPr>
          <p:cNvPr id="26" name="Image 25">
            <a:extLst>
              <a:ext uri="{FF2B5EF4-FFF2-40B4-BE49-F238E27FC236}">
                <a16:creationId xmlns:a16="http://schemas.microsoft.com/office/drawing/2014/main" id="{ACC3CA5C-7AA9-5B7D-2268-F1CF2F042B1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04994" y="177416"/>
            <a:ext cx="783749" cy="405472"/>
          </a:xfrm>
          <a:prstGeom prst="rect">
            <a:avLst/>
          </a:prstGeom>
        </p:spPr>
      </p:pic>
      <p:pic>
        <p:nvPicPr>
          <p:cNvPr id="29" name="Image 28">
            <a:extLst>
              <a:ext uri="{FF2B5EF4-FFF2-40B4-BE49-F238E27FC236}">
                <a16:creationId xmlns:a16="http://schemas.microsoft.com/office/drawing/2014/main" id="{FC76C476-C0DB-6C9F-1B72-4B624598973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35366" y="84665"/>
            <a:ext cx="606826" cy="606826"/>
          </a:xfrm>
          <a:prstGeom prst="rect">
            <a:avLst/>
          </a:prstGeom>
        </p:spPr>
      </p:pic>
      <p:pic>
        <p:nvPicPr>
          <p:cNvPr id="33" name="Image 32">
            <a:extLst>
              <a:ext uri="{FF2B5EF4-FFF2-40B4-BE49-F238E27FC236}">
                <a16:creationId xmlns:a16="http://schemas.microsoft.com/office/drawing/2014/main" id="{342C3ED4-0AA9-EA5D-8422-42EBACD7E96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55830" y="293133"/>
            <a:ext cx="867516" cy="459846"/>
          </a:xfrm>
          <a:prstGeom prst="rect">
            <a:avLst/>
          </a:prstGeom>
        </p:spPr>
      </p:pic>
      <p:pic>
        <p:nvPicPr>
          <p:cNvPr id="36" name="Image 35">
            <a:extLst>
              <a:ext uri="{FF2B5EF4-FFF2-40B4-BE49-F238E27FC236}">
                <a16:creationId xmlns:a16="http://schemas.microsoft.com/office/drawing/2014/main" id="{836F2321-2EF7-B998-FCAA-FEB0BDFB8F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71528" y="745756"/>
            <a:ext cx="401976" cy="417453"/>
          </a:xfrm>
          <a:prstGeom prst="rect">
            <a:avLst/>
          </a:prstGeom>
        </p:spPr>
      </p:pic>
      <p:sp>
        <p:nvSpPr>
          <p:cNvPr id="57" name="ZoneTexte 56">
            <a:extLst>
              <a:ext uri="{FF2B5EF4-FFF2-40B4-BE49-F238E27FC236}">
                <a16:creationId xmlns:a16="http://schemas.microsoft.com/office/drawing/2014/main" id="{0F7E2441-2772-2B52-4908-A701281FD9E9}"/>
              </a:ext>
            </a:extLst>
          </p:cNvPr>
          <p:cNvSpPr txBox="1"/>
          <p:nvPr/>
        </p:nvSpPr>
        <p:spPr>
          <a:xfrm>
            <a:off x="3746406" y="3341184"/>
            <a:ext cx="3508697" cy="1169551"/>
          </a:xfrm>
          <a:prstGeom prst="rect">
            <a:avLst/>
          </a:prstGeom>
          <a:noFill/>
        </p:spPr>
        <p:txBody>
          <a:bodyPr wrap="square" rtlCol="0">
            <a:spAutoFit/>
          </a:bodyPr>
          <a:lstStyle/>
          <a:p>
            <a:r>
              <a:rPr lang="fr-FR" sz="1000" dirty="0"/>
              <a:t>La conduite d’une machine agricole est un acte de travail et est réservée aux personnes qui ont reçu une formation adéquate. </a:t>
            </a:r>
          </a:p>
          <a:p>
            <a:r>
              <a:rPr lang="fr-FR" sz="1000" dirty="0"/>
              <a:t>La mini pelle est un outil indispensable, apportant des solutions de mécanisation légère, impactant faiblement le milieu et permet de travailler la terre et faire des arrachages.</a:t>
            </a:r>
          </a:p>
          <a:p>
            <a:r>
              <a:rPr lang="fr-FR" sz="1000" dirty="0"/>
              <a:t>La Chambre d’agriculture 06 vous propose une formation de deux jours pour l’obtention d’attestation de suivi de formation.</a:t>
            </a:r>
          </a:p>
        </p:txBody>
      </p:sp>
      <p:sp>
        <p:nvSpPr>
          <p:cNvPr id="58" name="ZoneTexte 57">
            <a:extLst>
              <a:ext uri="{FF2B5EF4-FFF2-40B4-BE49-F238E27FC236}">
                <a16:creationId xmlns:a16="http://schemas.microsoft.com/office/drawing/2014/main" id="{BBDCA853-C6C2-E684-4FDE-C2FA0681CF71}"/>
              </a:ext>
            </a:extLst>
          </p:cNvPr>
          <p:cNvSpPr txBox="1"/>
          <p:nvPr/>
        </p:nvSpPr>
        <p:spPr>
          <a:xfrm>
            <a:off x="102549" y="84665"/>
            <a:ext cx="256076" cy="4616648"/>
          </a:xfrm>
          <a:prstGeom prst="rect">
            <a:avLst/>
          </a:prstGeom>
          <a:solidFill>
            <a:srgbClr val="99FF66"/>
          </a:solidFill>
        </p:spPr>
        <p:txBody>
          <a:bodyPr wrap="square" rtlCol="0">
            <a:spAutoFit/>
          </a:bodyPr>
          <a:lstStyle/>
          <a:p>
            <a:r>
              <a:rPr lang="fr-FR" sz="1400" dirty="0"/>
              <a:t>T</a:t>
            </a:r>
          </a:p>
          <a:p>
            <a:r>
              <a:rPr lang="fr-FR" sz="1400" dirty="0"/>
              <a:t>E</a:t>
            </a:r>
          </a:p>
          <a:p>
            <a:r>
              <a:rPr lang="fr-FR" sz="1400" dirty="0"/>
              <a:t>C</a:t>
            </a:r>
          </a:p>
          <a:p>
            <a:r>
              <a:rPr lang="fr-FR" sz="1400" dirty="0"/>
              <a:t>H</a:t>
            </a:r>
          </a:p>
          <a:p>
            <a:r>
              <a:rPr lang="fr-FR" sz="1400" dirty="0"/>
              <a:t>N</a:t>
            </a:r>
          </a:p>
          <a:p>
            <a:r>
              <a:rPr lang="fr-FR" sz="1400" dirty="0"/>
              <a:t>I</a:t>
            </a:r>
          </a:p>
          <a:p>
            <a:r>
              <a:rPr lang="fr-FR" sz="1400" dirty="0"/>
              <a:t>Q</a:t>
            </a:r>
          </a:p>
          <a:p>
            <a:r>
              <a:rPr lang="fr-FR" sz="1400" dirty="0"/>
              <a:t>U E</a:t>
            </a:r>
          </a:p>
          <a:p>
            <a:r>
              <a:rPr lang="fr-FR" sz="1400" dirty="0"/>
              <a:t>S</a:t>
            </a:r>
          </a:p>
          <a:p>
            <a:endParaRPr lang="fr-FR" sz="1400" dirty="0"/>
          </a:p>
          <a:p>
            <a:r>
              <a:rPr lang="fr-FR" sz="1400" dirty="0"/>
              <a:t>P</a:t>
            </a:r>
          </a:p>
          <a:p>
            <a:r>
              <a:rPr lang="fr-FR" sz="1400" dirty="0"/>
              <a:t>R</a:t>
            </a:r>
          </a:p>
          <a:p>
            <a:r>
              <a:rPr lang="fr-FR" sz="1400" dirty="0"/>
              <a:t>O</a:t>
            </a:r>
          </a:p>
          <a:p>
            <a:r>
              <a:rPr lang="fr-FR" sz="1400" dirty="0"/>
              <a:t>D</a:t>
            </a:r>
          </a:p>
          <a:p>
            <a:r>
              <a:rPr lang="fr-FR" sz="1400" dirty="0"/>
              <a:t>U</a:t>
            </a:r>
          </a:p>
          <a:p>
            <a:r>
              <a:rPr lang="fr-FR" sz="1400" dirty="0"/>
              <a:t>C</a:t>
            </a:r>
          </a:p>
          <a:p>
            <a:r>
              <a:rPr lang="fr-FR" sz="1400" dirty="0"/>
              <a:t>T</a:t>
            </a:r>
          </a:p>
          <a:p>
            <a:r>
              <a:rPr lang="fr-FR" sz="1400" dirty="0"/>
              <a:t>I</a:t>
            </a:r>
          </a:p>
          <a:p>
            <a:r>
              <a:rPr lang="fr-FR" sz="1400" dirty="0"/>
              <a:t>O</a:t>
            </a:r>
          </a:p>
          <a:p>
            <a:r>
              <a:rPr lang="fr-FR" sz="1400" dirty="0"/>
              <a:t>N</a:t>
            </a:r>
          </a:p>
        </p:txBody>
      </p:sp>
      <p:pic>
        <p:nvPicPr>
          <p:cNvPr id="8" name="Image 7">
            <a:extLst>
              <a:ext uri="{FF2B5EF4-FFF2-40B4-BE49-F238E27FC236}">
                <a16:creationId xmlns:a16="http://schemas.microsoft.com/office/drawing/2014/main" id="{87373AC7-E60A-9987-50D2-B3FC166BC76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6713" y="1633279"/>
            <a:ext cx="3122702" cy="3101526"/>
          </a:xfrm>
          <a:prstGeom prst="rect">
            <a:avLst/>
          </a:prstGeom>
        </p:spPr>
      </p:pic>
      <p:sp>
        <p:nvSpPr>
          <p:cNvPr id="6" name="ZoneTexte 5">
            <a:extLst>
              <a:ext uri="{FF2B5EF4-FFF2-40B4-BE49-F238E27FC236}">
                <a16:creationId xmlns:a16="http://schemas.microsoft.com/office/drawing/2014/main" id="{84A05F04-D7ED-2D0B-5102-5A938CD99A87}"/>
              </a:ext>
            </a:extLst>
          </p:cNvPr>
          <p:cNvSpPr txBox="1"/>
          <p:nvPr/>
        </p:nvSpPr>
        <p:spPr>
          <a:xfrm>
            <a:off x="4436701" y="10136204"/>
            <a:ext cx="2843548" cy="784830"/>
          </a:xfrm>
          <a:prstGeom prst="rect">
            <a:avLst/>
          </a:prstGeom>
          <a:noFill/>
        </p:spPr>
        <p:txBody>
          <a:bodyPr wrap="square" rtlCol="0">
            <a:spAutoFit/>
          </a:bodyPr>
          <a:lstStyle/>
          <a:p>
            <a:r>
              <a:rPr lang="fr-FR" sz="900" dirty="0"/>
              <a:t>Les données collectées sur le bulletin d’inscription et attentes seront conservées pendant 10 ans maximum au sein de la Chambre d’Agriculture</a:t>
            </a:r>
          </a:p>
          <a:p>
            <a:endParaRPr lang="fr-FR" dirty="0"/>
          </a:p>
        </p:txBody>
      </p:sp>
    </p:spTree>
    <p:extLst>
      <p:ext uri="{BB962C8B-B14F-4D97-AF65-F5344CB8AC3E}">
        <p14:creationId xmlns:p14="http://schemas.microsoft.com/office/powerpoint/2010/main" val="354737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3966"/>
            <a:ext cx="3768279" cy="12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3582563" y="815094"/>
            <a:ext cx="3806174" cy="508863"/>
          </a:xfrm>
          <a:prstGeom prst="rect">
            <a:avLst/>
          </a:prstGeom>
          <a:solidFill>
            <a:srgbClr val="99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AutoShape 5"/>
          <p:cNvSpPr>
            <a:spLocks noChangeAspect="1" noChangeArrowheads="1" noTextEdit="1"/>
          </p:cNvSpPr>
          <p:nvPr/>
        </p:nvSpPr>
        <p:spPr bwMode="auto">
          <a:xfrm>
            <a:off x="10175551" y="6147323"/>
            <a:ext cx="3298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8"/>
          <p:cNvSpPr>
            <a:spLocks/>
          </p:cNvSpPr>
          <p:nvPr/>
        </p:nvSpPr>
        <p:spPr bwMode="auto">
          <a:xfrm>
            <a:off x="9802812" y="1667974"/>
            <a:ext cx="539750" cy="549275"/>
          </a:xfrm>
          <a:custGeom>
            <a:avLst/>
            <a:gdLst>
              <a:gd name="T0" fmla="*/ 280 w 340"/>
              <a:gd name="T1" fmla="*/ 220 h 346"/>
              <a:gd name="T2" fmla="*/ 272 w 340"/>
              <a:gd name="T3" fmla="*/ 214 h 346"/>
              <a:gd name="T4" fmla="*/ 250 w 340"/>
              <a:gd name="T5" fmla="*/ 214 h 346"/>
              <a:gd name="T6" fmla="*/ 216 w 340"/>
              <a:gd name="T7" fmla="*/ 248 h 346"/>
              <a:gd name="T8" fmla="*/ 210 w 340"/>
              <a:gd name="T9" fmla="*/ 244 h 346"/>
              <a:gd name="T10" fmla="*/ 180 w 340"/>
              <a:gd name="T11" fmla="*/ 228 h 346"/>
              <a:gd name="T12" fmla="*/ 146 w 340"/>
              <a:gd name="T13" fmla="*/ 198 h 346"/>
              <a:gd name="T14" fmla="*/ 130 w 340"/>
              <a:gd name="T15" fmla="*/ 180 h 346"/>
              <a:gd name="T16" fmla="*/ 100 w 340"/>
              <a:gd name="T17" fmla="*/ 132 h 346"/>
              <a:gd name="T18" fmla="*/ 98 w 340"/>
              <a:gd name="T19" fmla="*/ 128 h 346"/>
              <a:gd name="T20" fmla="*/ 124 w 340"/>
              <a:gd name="T21" fmla="*/ 100 h 346"/>
              <a:gd name="T22" fmla="*/ 130 w 340"/>
              <a:gd name="T23" fmla="*/ 90 h 346"/>
              <a:gd name="T24" fmla="*/ 130 w 340"/>
              <a:gd name="T25" fmla="*/ 70 h 346"/>
              <a:gd name="T26" fmla="*/ 72 w 340"/>
              <a:gd name="T27" fmla="*/ 8 h 346"/>
              <a:gd name="T28" fmla="*/ 64 w 340"/>
              <a:gd name="T29" fmla="*/ 2 h 346"/>
              <a:gd name="T30" fmla="*/ 42 w 340"/>
              <a:gd name="T31" fmla="*/ 2 h 346"/>
              <a:gd name="T32" fmla="*/ 18 w 340"/>
              <a:gd name="T33" fmla="*/ 24 h 346"/>
              <a:gd name="T34" fmla="*/ 20 w 340"/>
              <a:gd name="T35" fmla="*/ 24 h 346"/>
              <a:gd name="T36" fmla="*/ 8 w 340"/>
              <a:gd name="T37" fmla="*/ 46 h 346"/>
              <a:gd name="T38" fmla="*/ 4 w 340"/>
              <a:gd name="T39" fmla="*/ 56 h 346"/>
              <a:gd name="T40" fmla="*/ 2 w 340"/>
              <a:gd name="T41" fmla="*/ 68 h 346"/>
              <a:gd name="T42" fmla="*/ 2 w 340"/>
              <a:gd name="T43" fmla="*/ 112 h 346"/>
              <a:gd name="T44" fmla="*/ 18 w 340"/>
              <a:gd name="T45" fmla="*/ 156 h 346"/>
              <a:gd name="T46" fmla="*/ 48 w 340"/>
              <a:gd name="T47" fmla="*/ 202 h 346"/>
              <a:gd name="T48" fmla="*/ 92 w 340"/>
              <a:gd name="T49" fmla="*/ 254 h 346"/>
              <a:gd name="T50" fmla="*/ 110 w 340"/>
              <a:gd name="T51" fmla="*/ 270 h 346"/>
              <a:gd name="T52" fmla="*/ 146 w 340"/>
              <a:gd name="T53" fmla="*/ 300 h 346"/>
              <a:gd name="T54" fmla="*/ 192 w 340"/>
              <a:gd name="T55" fmla="*/ 328 h 346"/>
              <a:gd name="T56" fmla="*/ 240 w 340"/>
              <a:gd name="T57" fmla="*/ 344 h 346"/>
              <a:gd name="T58" fmla="*/ 274 w 340"/>
              <a:gd name="T59" fmla="*/ 346 h 346"/>
              <a:gd name="T60" fmla="*/ 284 w 340"/>
              <a:gd name="T61" fmla="*/ 344 h 346"/>
              <a:gd name="T62" fmla="*/ 296 w 340"/>
              <a:gd name="T63" fmla="*/ 340 h 346"/>
              <a:gd name="T64" fmla="*/ 316 w 340"/>
              <a:gd name="T65" fmla="*/ 328 h 346"/>
              <a:gd name="T66" fmla="*/ 332 w 340"/>
              <a:gd name="T67" fmla="*/ 314 h 346"/>
              <a:gd name="T68" fmla="*/ 338 w 340"/>
              <a:gd name="T69" fmla="*/ 304 h 346"/>
              <a:gd name="T70" fmla="*/ 338 w 340"/>
              <a:gd name="T71" fmla="*/ 282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0" h="346">
                <a:moveTo>
                  <a:pt x="332" y="274"/>
                </a:moveTo>
                <a:lnTo>
                  <a:pt x="280" y="220"/>
                </a:lnTo>
                <a:lnTo>
                  <a:pt x="280" y="220"/>
                </a:lnTo>
                <a:lnTo>
                  <a:pt x="272" y="214"/>
                </a:lnTo>
                <a:lnTo>
                  <a:pt x="262" y="212"/>
                </a:lnTo>
                <a:lnTo>
                  <a:pt x="250" y="214"/>
                </a:lnTo>
                <a:lnTo>
                  <a:pt x="242" y="220"/>
                </a:lnTo>
                <a:lnTo>
                  <a:pt x="216" y="248"/>
                </a:lnTo>
                <a:lnTo>
                  <a:pt x="216" y="248"/>
                </a:lnTo>
                <a:lnTo>
                  <a:pt x="210" y="244"/>
                </a:lnTo>
                <a:lnTo>
                  <a:pt x="210" y="244"/>
                </a:lnTo>
                <a:lnTo>
                  <a:pt x="180" y="228"/>
                </a:lnTo>
                <a:lnTo>
                  <a:pt x="164" y="214"/>
                </a:lnTo>
                <a:lnTo>
                  <a:pt x="146" y="198"/>
                </a:lnTo>
                <a:lnTo>
                  <a:pt x="146" y="198"/>
                </a:lnTo>
                <a:lnTo>
                  <a:pt x="130" y="180"/>
                </a:lnTo>
                <a:lnTo>
                  <a:pt x="118" y="162"/>
                </a:lnTo>
                <a:lnTo>
                  <a:pt x="100" y="132"/>
                </a:lnTo>
                <a:lnTo>
                  <a:pt x="100" y="132"/>
                </a:lnTo>
                <a:lnTo>
                  <a:pt x="98" y="128"/>
                </a:lnTo>
                <a:lnTo>
                  <a:pt x="116" y="110"/>
                </a:lnTo>
                <a:lnTo>
                  <a:pt x="124" y="100"/>
                </a:lnTo>
                <a:lnTo>
                  <a:pt x="124" y="100"/>
                </a:lnTo>
                <a:lnTo>
                  <a:pt x="130" y="90"/>
                </a:lnTo>
                <a:lnTo>
                  <a:pt x="132" y="80"/>
                </a:lnTo>
                <a:lnTo>
                  <a:pt x="130" y="70"/>
                </a:lnTo>
                <a:lnTo>
                  <a:pt x="124" y="60"/>
                </a:lnTo>
                <a:lnTo>
                  <a:pt x="72" y="8"/>
                </a:lnTo>
                <a:lnTo>
                  <a:pt x="72" y="8"/>
                </a:lnTo>
                <a:lnTo>
                  <a:pt x="64" y="2"/>
                </a:lnTo>
                <a:lnTo>
                  <a:pt x="54" y="0"/>
                </a:lnTo>
                <a:lnTo>
                  <a:pt x="42" y="2"/>
                </a:lnTo>
                <a:lnTo>
                  <a:pt x="34" y="8"/>
                </a:lnTo>
                <a:lnTo>
                  <a:pt x="18" y="24"/>
                </a:lnTo>
                <a:lnTo>
                  <a:pt x="20" y="24"/>
                </a:lnTo>
                <a:lnTo>
                  <a:pt x="20" y="24"/>
                </a:lnTo>
                <a:lnTo>
                  <a:pt x="12" y="34"/>
                </a:lnTo>
                <a:lnTo>
                  <a:pt x="8" y="46"/>
                </a:lnTo>
                <a:lnTo>
                  <a:pt x="8" y="46"/>
                </a:lnTo>
                <a:lnTo>
                  <a:pt x="4" y="56"/>
                </a:lnTo>
                <a:lnTo>
                  <a:pt x="2" y="68"/>
                </a:lnTo>
                <a:lnTo>
                  <a:pt x="2" y="68"/>
                </a:lnTo>
                <a:lnTo>
                  <a:pt x="0" y="90"/>
                </a:lnTo>
                <a:lnTo>
                  <a:pt x="2" y="112"/>
                </a:lnTo>
                <a:lnTo>
                  <a:pt x="8" y="134"/>
                </a:lnTo>
                <a:lnTo>
                  <a:pt x="18" y="156"/>
                </a:lnTo>
                <a:lnTo>
                  <a:pt x="30" y="178"/>
                </a:lnTo>
                <a:lnTo>
                  <a:pt x="48" y="202"/>
                </a:lnTo>
                <a:lnTo>
                  <a:pt x="68" y="226"/>
                </a:lnTo>
                <a:lnTo>
                  <a:pt x="92" y="254"/>
                </a:lnTo>
                <a:lnTo>
                  <a:pt x="92" y="254"/>
                </a:lnTo>
                <a:lnTo>
                  <a:pt x="110" y="270"/>
                </a:lnTo>
                <a:lnTo>
                  <a:pt x="128" y="286"/>
                </a:lnTo>
                <a:lnTo>
                  <a:pt x="146" y="300"/>
                </a:lnTo>
                <a:lnTo>
                  <a:pt x="162" y="310"/>
                </a:lnTo>
                <a:lnTo>
                  <a:pt x="192" y="328"/>
                </a:lnTo>
                <a:lnTo>
                  <a:pt x="218" y="338"/>
                </a:lnTo>
                <a:lnTo>
                  <a:pt x="240" y="344"/>
                </a:lnTo>
                <a:lnTo>
                  <a:pt x="258" y="346"/>
                </a:lnTo>
                <a:lnTo>
                  <a:pt x="274" y="346"/>
                </a:lnTo>
                <a:lnTo>
                  <a:pt x="274" y="346"/>
                </a:lnTo>
                <a:lnTo>
                  <a:pt x="284" y="344"/>
                </a:lnTo>
                <a:lnTo>
                  <a:pt x="296" y="340"/>
                </a:lnTo>
                <a:lnTo>
                  <a:pt x="296" y="340"/>
                </a:lnTo>
                <a:lnTo>
                  <a:pt x="306" y="336"/>
                </a:lnTo>
                <a:lnTo>
                  <a:pt x="316" y="328"/>
                </a:lnTo>
                <a:lnTo>
                  <a:pt x="316" y="328"/>
                </a:lnTo>
                <a:lnTo>
                  <a:pt x="332" y="314"/>
                </a:lnTo>
                <a:lnTo>
                  <a:pt x="332" y="314"/>
                </a:lnTo>
                <a:lnTo>
                  <a:pt x="338" y="304"/>
                </a:lnTo>
                <a:lnTo>
                  <a:pt x="340" y="294"/>
                </a:lnTo>
                <a:lnTo>
                  <a:pt x="338" y="282"/>
                </a:lnTo>
                <a:lnTo>
                  <a:pt x="332" y="2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15"/>
          <p:cNvSpPr>
            <a:spLocks/>
          </p:cNvSpPr>
          <p:nvPr/>
        </p:nvSpPr>
        <p:spPr bwMode="auto">
          <a:xfrm>
            <a:off x="9774237" y="3106249"/>
            <a:ext cx="590550" cy="228600"/>
          </a:xfrm>
          <a:custGeom>
            <a:avLst/>
            <a:gdLst>
              <a:gd name="T0" fmla="*/ 234 w 372"/>
              <a:gd name="T1" fmla="*/ 144 h 144"/>
              <a:gd name="T2" fmla="*/ 94 w 372"/>
              <a:gd name="T3" fmla="*/ 108 h 144"/>
              <a:gd name="T4" fmla="*/ 94 w 372"/>
              <a:gd name="T5" fmla="*/ 108 h 144"/>
              <a:gd name="T6" fmla="*/ 90 w 372"/>
              <a:gd name="T7" fmla="*/ 108 h 144"/>
              <a:gd name="T8" fmla="*/ 90 w 372"/>
              <a:gd name="T9" fmla="*/ 108 h 144"/>
              <a:gd name="T10" fmla="*/ 84 w 372"/>
              <a:gd name="T11" fmla="*/ 108 h 144"/>
              <a:gd name="T12" fmla="*/ 0 w 372"/>
              <a:gd name="T13" fmla="*/ 136 h 144"/>
              <a:gd name="T14" fmla="*/ 20 w 372"/>
              <a:gd name="T15" fmla="*/ 34 h 144"/>
              <a:gd name="T16" fmla="*/ 132 w 372"/>
              <a:gd name="T17" fmla="*/ 0 h 144"/>
              <a:gd name="T18" fmla="*/ 132 w 372"/>
              <a:gd name="T19" fmla="*/ 0 h 144"/>
              <a:gd name="T20" fmla="*/ 154 w 372"/>
              <a:gd name="T21" fmla="*/ 34 h 144"/>
              <a:gd name="T22" fmla="*/ 172 w 372"/>
              <a:gd name="T23" fmla="*/ 62 h 144"/>
              <a:gd name="T24" fmla="*/ 192 w 372"/>
              <a:gd name="T25" fmla="*/ 88 h 144"/>
              <a:gd name="T26" fmla="*/ 192 w 372"/>
              <a:gd name="T27" fmla="*/ 88 h 144"/>
              <a:gd name="T28" fmla="*/ 202 w 372"/>
              <a:gd name="T29" fmla="*/ 74 h 144"/>
              <a:gd name="T30" fmla="*/ 226 w 372"/>
              <a:gd name="T31" fmla="*/ 38 h 144"/>
              <a:gd name="T32" fmla="*/ 348 w 372"/>
              <a:gd name="T33" fmla="*/ 0 h 144"/>
              <a:gd name="T34" fmla="*/ 372 w 372"/>
              <a:gd name="T35" fmla="*/ 106 h 144"/>
              <a:gd name="T36" fmla="*/ 234 w 372"/>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2" h="144">
                <a:moveTo>
                  <a:pt x="234" y="144"/>
                </a:moveTo>
                <a:lnTo>
                  <a:pt x="94" y="108"/>
                </a:lnTo>
                <a:lnTo>
                  <a:pt x="94" y="108"/>
                </a:lnTo>
                <a:lnTo>
                  <a:pt x="90" y="108"/>
                </a:lnTo>
                <a:lnTo>
                  <a:pt x="90" y="108"/>
                </a:lnTo>
                <a:lnTo>
                  <a:pt x="84" y="108"/>
                </a:lnTo>
                <a:lnTo>
                  <a:pt x="0" y="136"/>
                </a:lnTo>
                <a:lnTo>
                  <a:pt x="20" y="34"/>
                </a:lnTo>
                <a:lnTo>
                  <a:pt x="132" y="0"/>
                </a:lnTo>
                <a:lnTo>
                  <a:pt x="132" y="0"/>
                </a:lnTo>
                <a:lnTo>
                  <a:pt x="154" y="34"/>
                </a:lnTo>
                <a:lnTo>
                  <a:pt x="172" y="62"/>
                </a:lnTo>
                <a:lnTo>
                  <a:pt x="192" y="88"/>
                </a:lnTo>
                <a:lnTo>
                  <a:pt x="192" y="88"/>
                </a:lnTo>
                <a:lnTo>
                  <a:pt x="202" y="74"/>
                </a:lnTo>
                <a:lnTo>
                  <a:pt x="226" y="38"/>
                </a:lnTo>
                <a:lnTo>
                  <a:pt x="348" y="0"/>
                </a:lnTo>
                <a:lnTo>
                  <a:pt x="372" y="106"/>
                </a:lnTo>
                <a:lnTo>
                  <a:pt x="23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16"/>
          <p:cNvSpPr>
            <a:spLocks/>
          </p:cNvSpPr>
          <p:nvPr/>
        </p:nvSpPr>
        <p:spPr bwMode="auto">
          <a:xfrm>
            <a:off x="9983787" y="2814149"/>
            <a:ext cx="187325" cy="187325"/>
          </a:xfrm>
          <a:custGeom>
            <a:avLst/>
            <a:gdLst>
              <a:gd name="T0" fmla="*/ 60 w 118"/>
              <a:gd name="T1" fmla="*/ 0 h 118"/>
              <a:gd name="T2" fmla="*/ 60 w 118"/>
              <a:gd name="T3" fmla="*/ 0 h 118"/>
              <a:gd name="T4" fmla="*/ 70 w 118"/>
              <a:gd name="T5" fmla="*/ 2 h 118"/>
              <a:gd name="T6" fmla="*/ 82 w 118"/>
              <a:gd name="T7" fmla="*/ 6 h 118"/>
              <a:gd name="T8" fmla="*/ 92 w 118"/>
              <a:gd name="T9" fmla="*/ 10 h 118"/>
              <a:gd name="T10" fmla="*/ 100 w 118"/>
              <a:gd name="T11" fmla="*/ 18 h 118"/>
              <a:gd name="T12" fmla="*/ 108 w 118"/>
              <a:gd name="T13" fmla="*/ 26 h 118"/>
              <a:gd name="T14" fmla="*/ 112 w 118"/>
              <a:gd name="T15" fmla="*/ 36 h 118"/>
              <a:gd name="T16" fmla="*/ 116 w 118"/>
              <a:gd name="T17" fmla="*/ 48 h 118"/>
              <a:gd name="T18" fmla="*/ 118 w 118"/>
              <a:gd name="T19" fmla="*/ 58 h 118"/>
              <a:gd name="T20" fmla="*/ 118 w 118"/>
              <a:gd name="T21" fmla="*/ 58 h 118"/>
              <a:gd name="T22" fmla="*/ 116 w 118"/>
              <a:gd name="T23" fmla="*/ 70 h 118"/>
              <a:gd name="T24" fmla="*/ 112 w 118"/>
              <a:gd name="T25" fmla="*/ 82 h 118"/>
              <a:gd name="T26" fmla="*/ 108 w 118"/>
              <a:gd name="T27" fmla="*/ 92 h 118"/>
              <a:gd name="T28" fmla="*/ 100 w 118"/>
              <a:gd name="T29" fmla="*/ 100 h 118"/>
              <a:gd name="T30" fmla="*/ 92 w 118"/>
              <a:gd name="T31" fmla="*/ 108 h 118"/>
              <a:gd name="T32" fmla="*/ 82 w 118"/>
              <a:gd name="T33" fmla="*/ 112 h 118"/>
              <a:gd name="T34" fmla="*/ 70 w 118"/>
              <a:gd name="T35" fmla="*/ 116 h 118"/>
              <a:gd name="T36" fmla="*/ 60 w 118"/>
              <a:gd name="T37" fmla="*/ 118 h 118"/>
              <a:gd name="T38" fmla="*/ 60 w 118"/>
              <a:gd name="T39" fmla="*/ 118 h 118"/>
              <a:gd name="T40" fmla="*/ 48 w 118"/>
              <a:gd name="T41" fmla="*/ 116 h 118"/>
              <a:gd name="T42" fmla="*/ 36 w 118"/>
              <a:gd name="T43" fmla="*/ 112 h 118"/>
              <a:gd name="T44" fmla="*/ 26 w 118"/>
              <a:gd name="T45" fmla="*/ 108 h 118"/>
              <a:gd name="T46" fmla="*/ 18 w 118"/>
              <a:gd name="T47" fmla="*/ 100 h 118"/>
              <a:gd name="T48" fmla="*/ 10 w 118"/>
              <a:gd name="T49" fmla="*/ 92 h 118"/>
              <a:gd name="T50" fmla="*/ 6 w 118"/>
              <a:gd name="T51" fmla="*/ 82 h 118"/>
              <a:gd name="T52" fmla="*/ 2 w 118"/>
              <a:gd name="T53" fmla="*/ 70 h 118"/>
              <a:gd name="T54" fmla="*/ 0 w 118"/>
              <a:gd name="T55" fmla="*/ 58 h 118"/>
              <a:gd name="T56" fmla="*/ 0 w 118"/>
              <a:gd name="T57" fmla="*/ 58 h 118"/>
              <a:gd name="T58" fmla="*/ 2 w 118"/>
              <a:gd name="T59" fmla="*/ 48 h 118"/>
              <a:gd name="T60" fmla="*/ 6 w 118"/>
              <a:gd name="T61" fmla="*/ 36 h 118"/>
              <a:gd name="T62" fmla="*/ 10 w 118"/>
              <a:gd name="T63" fmla="*/ 26 h 118"/>
              <a:gd name="T64" fmla="*/ 18 w 118"/>
              <a:gd name="T65" fmla="*/ 18 h 118"/>
              <a:gd name="T66" fmla="*/ 26 w 118"/>
              <a:gd name="T67" fmla="*/ 10 h 118"/>
              <a:gd name="T68" fmla="*/ 36 w 118"/>
              <a:gd name="T69" fmla="*/ 6 h 118"/>
              <a:gd name="T70" fmla="*/ 48 w 118"/>
              <a:gd name="T71" fmla="*/ 2 h 118"/>
              <a:gd name="T72" fmla="*/ 60 w 118"/>
              <a:gd name="T73"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 h="118">
                <a:moveTo>
                  <a:pt x="60" y="0"/>
                </a:moveTo>
                <a:lnTo>
                  <a:pt x="60" y="0"/>
                </a:lnTo>
                <a:lnTo>
                  <a:pt x="70" y="2"/>
                </a:lnTo>
                <a:lnTo>
                  <a:pt x="82" y="6"/>
                </a:lnTo>
                <a:lnTo>
                  <a:pt x="92" y="10"/>
                </a:lnTo>
                <a:lnTo>
                  <a:pt x="100" y="18"/>
                </a:lnTo>
                <a:lnTo>
                  <a:pt x="108" y="26"/>
                </a:lnTo>
                <a:lnTo>
                  <a:pt x="112" y="36"/>
                </a:lnTo>
                <a:lnTo>
                  <a:pt x="116" y="48"/>
                </a:lnTo>
                <a:lnTo>
                  <a:pt x="118" y="58"/>
                </a:lnTo>
                <a:lnTo>
                  <a:pt x="118" y="58"/>
                </a:lnTo>
                <a:lnTo>
                  <a:pt x="116" y="70"/>
                </a:lnTo>
                <a:lnTo>
                  <a:pt x="112" y="82"/>
                </a:lnTo>
                <a:lnTo>
                  <a:pt x="108" y="92"/>
                </a:lnTo>
                <a:lnTo>
                  <a:pt x="100" y="100"/>
                </a:lnTo>
                <a:lnTo>
                  <a:pt x="92" y="108"/>
                </a:lnTo>
                <a:lnTo>
                  <a:pt x="82" y="112"/>
                </a:lnTo>
                <a:lnTo>
                  <a:pt x="70" y="116"/>
                </a:lnTo>
                <a:lnTo>
                  <a:pt x="60" y="118"/>
                </a:lnTo>
                <a:lnTo>
                  <a:pt x="60" y="118"/>
                </a:lnTo>
                <a:lnTo>
                  <a:pt x="48" y="116"/>
                </a:lnTo>
                <a:lnTo>
                  <a:pt x="36" y="112"/>
                </a:lnTo>
                <a:lnTo>
                  <a:pt x="26" y="108"/>
                </a:lnTo>
                <a:lnTo>
                  <a:pt x="18" y="100"/>
                </a:lnTo>
                <a:lnTo>
                  <a:pt x="10" y="92"/>
                </a:lnTo>
                <a:lnTo>
                  <a:pt x="6" y="82"/>
                </a:lnTo>
                <a:lnTo>
                  <a:pt x="2" y="70"/>
                </a:lnTo>
                <a:lnTo>
                  <a:pt x="0" y="58"/>
                </a:lnTo>
                <a:lnTo>
                  <a:pt x="0" y="58"/>
                </a:lnTo>
                <a:lnTo>
                  <a:pt x="2" y="48"/>
                </a:lnTo>
                <a:lnTo>
                  <a:pt x="6" y="36"/>
                </a:lnTo>
                <a:lnTo>
                  <a:pt x="10" y="26"/>
                </a:lnTo>
                <a:lnTo>
                  <a:pt x="18" y="18"/>
                </a:lnTo>
                <a:lnTo>
                  <a:pt x="26" y="10"/>
                </a:lnTo>
                <a:lnTo>
                  <a:pt x="36" y="6"/>
                </a:lnTo>
                <a:lnTo>
                  <a:pt x="48" y="2"/>
                </a:lnTo>
                <a:lnTo>
                  <a:pt x="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21"/>
          <p:cNvSpPr>
            <a:spLocks/>
          </p:cNvSpPr>
          <p:nvPr/>
        </p:nvSpPr>
        <p:spPr bwMode="auto">
          <a:xfrm>
            <a:off x="10917237" y="2737949"/>
            <a:ext cx="736600" cy="755650"/>
          </a:xfrm>
          <a:custGeom>
            <a:avLst/>
            <a:gdLst>
              <a:gd name="T0" fmla="*/ 168 w 464"/>
              <a:gd name="T1" fmla="*/ 284 h 476"/>
              <a:gd name="T2" fmla="*/ 148 w 464"/>
              <a:gd name="T3" fmla="*/ 248 h 476"/>
              <a:gd name="T4" fmla="*/ 138 w 464"/>
              <a:gd name="T5" fmla="*/ 208 h 476"/>
              <a:gd name="T6" fmla="*/ 140 w 464"/>
              <a:gd name="T7" fmla="*/ 166 h 476"/>
              <a:gd name="T8" fmla="*/ 154 w 464"/>
              <a:gd name="T9" fmla="*/ 128 h 476"/>
              <a:gd name="T10" fmla="*/ 178 w 464"/>
              <a:gd name="T11" fmla="*/ 94 h 476"/>
              <a:gd name="T12" fmla="*/ 200 w 464"/>
              <a:gd name="T13" fmla="*/ 74 h 476"/>
              <a:gd name="T14" fmla="*/ 236 w 464"/>
              <a:gd name="T15" fmla="*/ 58 h 476"/>
              <a:gd name="T16" fmla="*/ 276 w 464"/>
              <a:gd name="T17" fmla="*/ 52 h 476"/>
              <a:gd name="T18" fmla="*/ 316 w 464"/>
              <a:gd name="T19" fmla="*/ 58 h 476"/>
              <a:gd name="T20" fmla="*/ 354 w 464"/>
              <a:gd name="T21" fmla="*/ 74 h 476"/>
              <a:gd name="T22" fmla="*/ 374 w 464"/>
              <a:gd name="T23" fmla="*/ 94 h 476"/>
              <a:gd name="T24" fmla="*/ 400 w 464"/>
              <a:gd name="T25" fmla="*/ 128 h 476"/>
              <a:gd name="T26" fmla="*/ 414 w 464"/>
              <a:gd name="T27" fmla="*/ 170 h 476"/>
              <a:gd name="T28" fmla="*/ 416 w 464"/>
              <a:gd name="T29" fmla="*/ 198 h 476"/>
              <a:gd name="T30" fmla="*/ 452 w 464"/>
              <a:gd name="T31" fmla="*/ 210 h 476"/>
              <a:gd name="T32" fmla="*/ 464 w 464"/>
              <a:gd name="T33" fmla="*/ 194 h 476"/>
              <a:gd name="T34" fmla="*/ 454 w 464"/>
              <a:gd name="T35" fmla="*/ 132 h 476"/>
              <a:gd name="T36" fmla="*/ 424 w 464"/>
              <a:gd name="T37" fmla="*/ 74 h 476"/>
              <a:gd name="T38" fmla="*/ 396 w 464"/>
              <a:gd name="T39" fmla="*/ 44 h 476"/>
              <a:gd name="T40" fmla="*/ 348 w 464"/>
              <a:gd name="T41" fmla="*/ 16 h 476"/>
              <a:gd name="T42" fmla="*/ 294 w 464"/>
              <a:gd name="T43" fmla="*/ 2 h 476"/>
              <a:gd name="T44" fmla="*/ 240 w 464"/>
              <a:gd name="T45" fmla="*/ 4 h 476"/>
              <a:gd name="T46" fmla="*/ 188 w 464"/>
              <a:gd name="T47" fmla="*/ 22 h 476"/>
              <a:gd name="T48" fmla="*/ 144 w 464"/>
              <a:gd name="T49" fmla="*/ 58 h 476"/>
              <a:gd name="T50" fmla="*/ 122 w 464"/>
              <a:gd name="T51" fmla="*/ 82 h 476"/>
              <a:gd name="T52" fmla="*/ 100 w 464"/>
              <a:gd name="T53" fmla="*/ 124 h 476"/>
              <a:gd name="T54" fmla="*/ 90 w 464"/>
              <a:gd name="T55" fmla="*/ 170 h 476"/>
              <a:gd name="T56" fmla="*/ 90 w 464"/>
              <a:gd name="T57" fmla="*/ 216 h 476"/>
              <a:gd name="T58" fmla="*/ 100 w 464"/>
              <a:gd name="T59" fmla="*/ 262 h 476"/>
              <a:gd name="T60" fmla="*/ 114 w 464"/>
              <a:gd name="T61" fmla="*/ 290 h 476"/>
              <a:gd name="T62" fmla="*/ 114 w 464"/>
              <a:gd name="T63" fmla="*/ 300 h 476"/>
              <a:gd name="T64" fmla="*/ 10 w 464"/>
              <a:gd name="T65" fmla="*/ 406 h 476"/>
              <a:gd name="T66" fmla="*/ 0 w 464"/>
              <a:gd name="T67" fmla="*/ 432 h 476"/>
              <a:gd name="T68" fmla="*/ 6 w 464"/>
              <a:gd name="T69" fmla="*/ 456 h 476"/>
              <a:gd name="T70" fmla="*/ 14 w 464"/>
              <a:gd name="T71" fmla="*/ 466 h 476"/>
              <a:gd name="T72" fmla="*/ 36 w 464"/>
              <a:gd name="T73" fmla="*/ 476 h 476"/>
              <a:gd name="T74" fmla="*/ 60 w 464"/>
              <a:gd name="T75" fmla="*/ 470 h 476"/>
              <a:gd name="T76" fmla="*/ 172 w 464"/>
              <a:gd name="T77" fmla="*/ 360 h 476"/>
              <a:gd name="T78" fmla="*/ 178 w 464"/>
              <a:gd name="T79" fmla="*/ 358 h 476"/>
              <a:gd name="T80" fmla="*/ 204 w 464"/>
              <a:gd name="T81" fmla="*/ 370 h 476"/>
              <a:gd name="T82" fmla="*/ 274 w 464"/>
              <a:gd name="T83" fmla="*/ 386 h 476"/>
              <a:gd name="T84" fmla="*/ 266 w 464"/>
              <a:gd name="T85" fmla="*/ 362 h 476"/>
              <a:gd name="T86" fmla="*/ 262 w 464"/>
              <a:gd name="T87" fmla="*/ 336 h 476"/>
              <a:gd name="T88" fmla="*/ 196 w 464"/>
              <a:gd name="T89" fmla="*/ 310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4" h="476">
                <a:moveTo>
                  <a:pt x="178" y="294"/>
                </a:moveTo>
                <a:lnTo>
                  <a:pt x="178" y="294"/>
                </a:lnTo>
                <a:lnTo>
                  <a:pt x="168" y="284"/>
                </a:lnTo>
                <a:lnTo>
                  <a:pt x="160" y="272"/>
                </a:lnTo>
                <a:lnTo>
                  <a:pt x="154" y="260"/>
                </a:lnTo>
                <a:lnTo>
                  <a:pt x="148" y="248"/>
                </a:lnTo>
                <a:lnTo>
                  <a:pt x="142" y="234"/>
                </a:lnTo>
                <a:lnTo>
                  <a:pt x="140" y="222"/>
                </a:lnTo>
                <a:lnTo>
                  <a:pt x="138" y="208"/>
                </a:lnTo>
                <a:lnTo>
                  <a:pt x="138" y="194"/>
                </a:lnTo>
                <a:lnTo>
                  <a:pt x="138" y="180"/>
                </a:lnTo>
                <a:lnTo>
                  <a:pt x="140" y="166"/>
                </a:lnTo>
                <a:lnTo>
                  <a:pt x="142" y="154"/>
                </a:lnTo>
                <a:lnTo>
                  <a:pt x="148" y="140"/>
                </a:lnTo>
                <a:lnTo>
                  <a:pt x="154" y="128"/>
                </a:lnTo>
                <a:lnTo>
                  <a:pt x="160" y="116"/>
                </a:lnTo>
                <a:lnTo>
                  <a:pt x="168" y="104"/>
                </a:lnTo>
                <a:lnTo>
                  <a:pt x="178" y="94"/>
                </a:lnTo>
                <a:lnTo>
                  <a:pt x="178" y="94"/>
                </a:lnTo>
                <a:lnTo>
                  <a:pt x="188" y="84"/>
                </a:lnTo>
                <a:lnTo>
                  <a:pt x="200" y="74"/>
                </a:lnTo>
                <a:lnTo>
                  <a:pt x="212" y="68"/>
                </a:lnTo>
                <a:lnTo>
                  <a:pt x="224" y="62"/>
                </a:lnTo>
                <a:lnTo>
                  <a:pt x="236" y="58"/>
                </a:lnTo>
                <a:lnTo>
                  <a:pt x="250" y="54"/>
                </a:lnTo>
                <a:lnTo>
                  <a:pt x="264" y="52"/>
                </a:lnTo>
                <a:lnTo>
                  <a:pt x="276" y="52"/>
                </a:lnTo>
                <a:lnTo>
                  <a:pt x="290" y="52"/>
                </a:lnTo>
                <a:lnTo>
                  <a:pt x="304" y="54"/>
                </a:lnTo>
                <a:lnTo>
                  <a:pt x="316" y="58"/>
                </a:lnTo>
                <a:lnTo>
                  <a:pt x="328" y="62"/>
                </a:lnTo>
                <a:lnTo>
                  <a:pt x="342" y="68"/>
                </a:lnTo>
                <a:lnTo>
                  <a:pt x="354" y="74"/>
                </a:lnTo>
                <a:lnTo>
                  <a:pt x="364" y="84"/>
                </a:lnTo>
                <a:lnTo>
                  <a:pt x="374" y="94"/>
                </a:lnTo>
                <a:lnTo>
                  <a:pt x="374" y="94"/>
                </a:lnTo>
                <a:lnTo>
                  <a:pt x="384" y="104"/>
                </a:lnTo>
                <a:lnTo>
                  <a:pt x="394" y="116"/>
                </a:lnTo>
                <a:lnTo>
                  <a:pt x="400" y="128"/>
                </a:lnTo>
                <a:lnTo>
                  <a:pt x="406" y="142"/>
                </a:lnTo>
                <a:lnTo>
                  <a:pt x="410" y="156"/>
                </a:lnTo>
                <a:lnTo>
                  <a:pt x="414" y="170"/>
                </a:lnTo>
                <a:lnTo>
                  <a:pt x="416" y="184"/>
                </a:lnTo>
                <a:lnTo>
                  <a:pt x="416" y="198"/>
                </a:lnTo>
                <a:lnTo>
                  <a:pt x="416" y="198"/>
                </a:lnTo>
                <a:lnTo>
                  <a:pt x="428" y="200"/>
                </a:lnTo>
                <a:lnTo>
                  <a:pt x="440" y="204"/>
                </a:lnTo>
                <a:lnTo>
                  <a:pt x="452" y="210"/>
                </a:lnTo>
                <a:lnTo>
                  <a:pt x="464" y="216"/>
                </a:lnTo>
                <a:lnTo>
                  <a:pt x="464" y="216"/>
                </a:lnTo>
                <a:lnTo>
                  <a:pt x="464" y="194"/>
                </a:lnTo>
                <a:lnTo>
                  <a:pt x="464" y="174"/>
                </a:lnTo>
                <a:lnTo>
                  <a:pt x="460" y="152"/>
                </a:lnTo>
                <a:lnTo>
                  <a:pt x="454" y="132"/>
                </a:lnTo>
                <a:lnTo>
                  <a:pt x="448" y="112"/>
                </a:lnTo>
                <a:lnTo>
                  <a:pt x="436" y="92"/>
                </a:lnTo>
                <a:lnTo>
                  <a:pt x="424" y="74"/>
                </a:lnTo>
                <a:lnTo>
                  <a:pt x="410" y="58"/>
                </a:lnTo>
                <a:lnTo>
                  <a:pt x="410" y="58"/>
                </a:lnTo>
                <a:lnTo>
                  <a:pt x="396" y="44"/>
                </a:lnTo>
                <a:lnTo>
                  <a:pt x="380" y="32"/>
                </a:lnTo>
                <a:lnTo>
                  <a:pt x="364" y="22"/>
                </a:lnTo>
                <a:lnTo>
                  <a:pt x="348" y="16"/>
                </a:lnTo>
                <a:lnTo>
                  <a:pt x="330" y="8"/>
                </a:lnTo>
                <a:lnTo>
                  <a:pt x="312" y="4"/>
                </a:lnTo>
                <a:lnTo>
                  <a:pt x="294" y="2"/>
                </a:lnTo>
                <a:lnTo>
                  <a:pt x="276" y="0"/>
                </a:lnTo>
                <a:lnTo>
                  <a:pt x="258" y="2"/>
                </a:lnTo>
                <a:lnTo>
                  <a:pt x="240" y="4"/>
                </a:lnTo>
                <a:lnTo>
                  <a:pt x="222" y="8"/>
                </a:lnTo>
                <a:lnTo>
                  <a:pt x="206" y="16"/>
                </a:lnTo>
                <a:lnTo>
                  <a:pt x="188" y="22"/>
                </a:lnTo>
                <a:lnTo>
                  <a:pt x="172" y="32"/>
                </a:lnTo>
                <a:lnTo>
                  <a:pt x="158" y="44"/>
                </a:lnTo>
                <a:lnTo>
                  <a:pt x="144" y="58"/>
                </a:lnTo>
                <a:lnTo>
                  <a:pt x="144" y="58"/>
                </a:lnTo>
                <a:lnTo>
                  <a:pt x="132" y="70"/>
                </a:lnTo>
                <a:lnTo>
                  <a:pt x="122" y="82"/>
                </a:lnTo>
                <a:lnTo>
                  <a:pt x="114" y="96"/>
                </a:lnTo>
                <a:lnTo>
                  <a:pt x="106" y="110"/>
                </a:lnTo>
                <a:lnTo>
                  <a:pt x="100" y="124"/>
                </a:lnTo>
                <a:lnTo>
                  <a:pt x="96" y="140"/>
                </a:lnTo>
                <a:lnTo>
                  <a:pt x="92" y="154"/>
                </a:lnTo>
                <a:lnTo>
                  <a:pt x="90" y="170"/>
                </a:lnTo>
                <a:lnTo>
                  <a:pt x="88" y="186"/>
                </a:lnTo>
                <a:lnTo>
                  <a:pt x="88" y="200"/>
                </a:lnTo>
                <a:lnTo>
                  <a:pt x="90" y="216"/>
                </a:lnTo>
                <a:lnTo>
                  <a:pt x="92" y="232"/>
                </a:lnTo>
                <a:lnTo>
                  <a:pt x="96" y="246"/>
                </a:lnTo>
                <a:lnTo>
                  <a:pt x="100" y="262"/>
                </a:lnTo>
                <a:lnTo>
                  <a:pt x="108" y="276"/>
                </a:lnTo>
                <a:lnTo>
                  <a:pt x="114" y="290"/>
                </a:lnTo>
                <a:lnTo>
                  <a:pt x="114" y="290"/>
                </a:lnTo>
                <a:lnTo>
                  <a:pt x="116" y="294"/>
                </a:lnTo>
                <a:lnTo>
                  <a:pt x="116" y="296"/>
                </a:lnTo>
                <a:lnTo>
                  <a:pt x="114" y="300"/>
                </a:lnTo>
                <a:lnTo>
                  <a:pt x="18" y="398"/>
                </a:lnTo>
                <a:lnTo>
                  <a:pt x="18" y="398"/>
                </a:lnTo>
                <a:lnTo>
                  <a:pt x="10" y="406"/>
                </a:lnTo>
                <a:lnTo>
                  <a:pt x="6" y="414"/>
                </a:lnTo>
                <a:lnTo>
                  <a:pt x="2" y="422"/>
                </a:lnTo>
                <a:lnTo>
                  <a:pt x="0" y="432"/>
                </a:lnTo>
                <a:lnTo>
                  <a:pt x="0" y="440"/>
                </a:lnTo>
                <a:lnTo>
                  <a:pt x="2" y="448"/>
                </a:lnTo>
                <a:lnTo>
                  <a:pt x="6" y="456"/>
                </a:lnTo>
                <a:lnTo>
                  <a:pt x="10" y="462"/>
                </a:lnTo>
                <a:lnTo>
                  <a:pt x="14" y="466"/>
                </a:lnTo>
                <a:lnTo>
                  <a:pt x="14" y="466"/>
                </a:lnTo>
                <a:lnTo>
                  <a:pt x="20" y="472"/>
                </a:lnTo>
                <a:lnTo>
                  <a:pt x="28" y="474"/>
                </a:lnTo>
                <a:lnTo>
                  <a:pt x="36" y="476"/>
                </a:lnTo>
                <a:lnTo>
                  <a:pt x="44" y="476"/>
                </a:lnTo>
                <a:lnTo>
                  <a:pt x="52" y="474"/>
                </a:lnTo>
                <a:lnTo>
                  <a:pt x="60" y="470"/>
                </a:lnTo>
                <a:lnTo>
                  <a:pt x="68" y="466"/>
                </a:lnTo>
                <a:lnTo>
                  <a:pt x="76" y="460"/>
                </a:lnTo>
                <a:lnTo>
                  <a:pt x="172" y="360"/>
                </a:lnTo>
                <a:lnTo>
                  <a:pt x="172" y="360"/>
                </a:lnTo>
                <a:lnTo>
                  <a:pt x="176" y="358"/>
                </a:lnTo>
                <a:lnTo>
                  <a:pt x="178" y="358"/>
                </a:lnTo>
                <a:lnTo>
                  <a:pt x="182" y="360"/>
                </a:lnTo>
                <a:lnTo>
                  <a:pt x="182" y="360"/>
                </a:lnTo>
                <a:lnTo>
                  <a:pt x="204" y="370"/>
                </a:lnTo>
                <a:lnTo>
                  <a:pt x="226" y="380"/>
                </a:lnTo>
                <a:lnTo>
                  <a:pt x="250" y="384"/>
                </a:lnTo>
                <a:lnTo>
                  <a:pt x="274" y="386"/>
                </a:lnTo>
                <a:lnTo>
                  <a:pt x="274" y="386"/>
                </a:lnTo>
                <a:lnTo>
                  <a:pt x="268" y="374"/>
                </a:lnTo>
                <a:lnTo>
                  <a:pt x="266" y="362"/>
                </a:lnTo>
                <a:lnTo>
                  <a:pt x="262" y="350"/>
                </a:lnTo>
                <a:lnTo>
                  <a:pt x="262" y="336"/>
                </a:lnTo>
                <a:lnTo>
                  <a:pt x="262" y="336"/>
                </a:lnTo>
                <a:lnTo>
                  <a:pt x="238" y="332"/>
                </a:lnTo>
                <a:lnTo>
                  <a:pt x="218" y="322"/>
                </a:lnTo>
                <a:lnTo>
                  <a:pt x="196" y="310"/>
                </a:lnTo>
                <a:lnTo>
                  <a:pt x="178" y="2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9" name="ZoneTexte 48"/>
          <p:cNvSpPr txBox="1"/>
          <p:nvPr/>
        </p:nvSpPr>
        <p:spPr>
          <a:xfrm>
            <a:off x="232517" y="6304740"/>
            <a:ext cx="3254414" cy="430887"/>
          </a:xfrm>
          <a:prstGeom prst="rect">
            <a:avLst/>
          </a:prstGeom>
          <a:noFill/>
        </p:spPr>
        <p:txBody>
          <a:bodyPr wrap="square" rtlCol="0">
            <a:spAutoFit/>
          </a:bodyPr>
          <a:lstStyle/>
          <a:p>
            <a:r>
              <a:rPr lang="fr-FR" sz="1100" b="1" dirty="0">
                <a:solidFill>
                  <a:schemeClr val="bg1"/>
                </a:solidFill>
                <a:latin typeface="HelveticaNeueLT Std Med" pitchFamily="34" charset="0"/>
              </a:rPr>
              <a:t>Durée et rythme</a:t>
            </a:r>
          </a:p>
          <a:p>
            <a:r>
              <a:rPr lang="fr-FR" sz="1100" b="1" dirty="0">
                <a:solidFill>
                  <a:schemeClr val="bg1"/>
                </a:solidFill>
                <a:latin typeface="HelveticaNeueLT Std Med" pitchFamily="34" charset="0"/>
              </a:rPr>
              <a:t>Lieu et dates</a:t>
            </a:r>
          </a:p>
        </p:txBody>
      </p:sp>
      <p:sp>
        <p:nvSpPr>
          <p:cNvPr id="2" name="ZoneTexte 1"/>
          <p:cNvSpPr txBox="1"/>
          <p:nvPr/>
        </p:nvSpPr>
        <p:spPr>
          <a:xfrm>
            <a:off x="3889429" y="815094"/>
            <a:ext cx="3525551" cy="584775"/>
          </a:xfrm>
          <a:prstGeom prst="rect">
            <a:avLst/>
          </a:prstGeom>
          <a:noFill/>
        </p:spPr>
        <p:txBody>
          <a:bodyPr wrap="square" rtlCol="0">
            <a:spAutoFit/>
          </a:bodyPr>
          <a:lstStyle/>
          <a:p>
            <a:r>
              <a:rPr lang="fr-FR" sz="1600" b="1" dirty="0">
                <a:solidFill>
                  <a:schemeClr val="bg1"/>
                </a:solidFill>
                <a:latin typeface="HelveticaNeueLT Std Med" pitchFamily="34" charset="0"/>
              </a:rPr>
              <a:t>Extrait des conditions générales d’inscription et de participation</a:t>
            </a:r>
          </a:p>
        </p:txBody>
      </p:sp>
      <p:sp>
        <p:nvSpPr>
          <p:cNvPr id="65" name="ZoneTexte 64"/>
          <p:cNvSpPr txBox="1"/>
          <p:nvPr/>
        </p:nvSpPr>
        <p:spPr>
          <a:xfrm>
            <a:off x="219089" y="6880383"/>
            <a:ext cx="3254414" cy="1533753"/>
          </a:xfrm>
          <a:prstGeom prst="rect">
            <a:avLst/>
          </a:prstGeom>
          <a:noFill/>
        </p:spPr>
        <p:txBody>
          <a:bodyPr wrap="square" rtlCol="0">
            <a:spAutoFit/>
          </a:bodyPr>
          <a:lstStyle/>
          <a:p>
            <a:pPr>
              <a:spcAft>
                <a:spcPts val="400"/>
              </a:spcAft>
            </a:pPr>
            <a:r>
              <a:rPr lang="fr-FR" sz="1100" dirty="0">
                <a:solidFill>
                  <a:schemeClr val="bg1"/>
                </a:solidFill>
                <a:latin typeface="Helvetica" pitchFamily="2" charset="0"/>
              </a:rPr>
              <a:t>Intervenant(s) - organisme :</a:t>
            </a:r>
          </a:p>
          <a:p>
            <a:pPr>
              <a:spcAft>
                <a:spcPts val="400"/>
              </a:spcAft>
            </a:pPr>
            <a:r>
              <a:rPr lang="fr-FR" sz="1100" dirty="0">
                <a:solidFill>
                  <a:schemeClr val="bg1"/>
                </a:solidFill>
                <a:latin typeface="Helvetica" pitchFamily="2" charset="0"/>
              </a:rPr>
              <a:t>Intervenant A –Organisme A</a:t>
            </a:r>
          </a:p>
          <a:p>
            <a:pPr>
              <a:spcAft>
                <a:spcPts val="400"/>
              </a:spcAft>
            </a:pPr>
            <a:r>
              <a:rPr lang="fr-FR" sz="1100" dirty="0">
                <a:solidFill>
                  <a:schemeClr val="bg1"/>
                </a:solidFill>
                <a:latin typeface="Helvetica" pitchFamily="2" charset="0"/>
              </a:rPr>
              <a:t>Intervenant B – Organisme B</a:t>
            </a:r>
          </a:p>
          <a:p>
            <a:pPr>
              <a:spcAft>
                <a:spcPts val="400"/>
              </a:spcAft>
            </a:pPr>
            <a:r>
              <a:rPr lang="fr-FR" sz="1100" dirty="0">
                <a:solidFill>
                  <a:schemeClr val="bg1"/>
                </a:solidFill>
                <a:latin typeface="Helvetica" pitchFamily="2" charset="0"/>
              </a:rPr>
              <a:t>Intervenant C – Organisme C</a:t>
            </a:r>
          </a:p>
          <a:p>
            <a:pPr>
              <a:spcAft>
                <a:spcPts val="400"/>
              </a:spcAft>
            </a:pPr>
            <a:endParaRPr lang="fr-FR" sz="1100" dirty="0">
              <a:solidFill>
                <a:schemeClr val="bg1"/>
              </a:solidFill>
              <a:latin typeface="Helvetica" pitchFamily="2" charset="0"/>
            </a:endParaRPr>
          </a:p>
          <a:p>
            <a:r>
              <a:rPr lang="fr-FR" sz="1100" dirty="0">
                <a:solidFill>
                  <a:schemeClr val="bg1"/>
                </a:solidFill>
                <a:latin typeface="Helvetica" pitchFamily="2" charset="0"/>
              </a:rPr>
              <a:t>Responsable de stage :</a:t>
            </a:r>
          </a:p>
          <a:p>
            <a:r>
              <a:rPr lang="fr-FR" sz="1100" dirty="0">
                <a:solidFill>
                  <a:schemeClr val="bg1"/>
                </a:solidFill>
                <a:latin typeface="Helvetica" pitchFamily="2" charset="0"/>
              </a:rPr>
              <a:t>Prénom Nom, Fonction</a:t>
            </a:r>
          </a:p>
        </p:txBody>
      </p:sp>
      <p:sp>
        <p:nvSpPr>
          <p:cNvPr id="66" name="ZoneTexte 65"/>
          <p:cNvSpPr txBox="1"/>
          <p:nvPr/>
        </p:nvSpPr>
        <p:spPr>
          <a:xfrm>
            <a:off x="238185" y="9019108"/>
            <a:ext cx="3254414" cy="954107"/>
          </a:xfrm>
          <a:prstGeom prst="rect">
            <a:avLst/>
          </a:prstGeom>
          <a:noFill/>
        </p:spPr>
        <p:txBody>
          <a:bodyPr wrap="square" rtlCol="0">
            <a:spAutoFit/>
          </a:bodyPr>
          <a:lstStyle/>
          <a:p>
            <a:r>
              <a:rPr lang="fr-FR" sz="1400" b="1" dirty="0">
                <a:solidFill>
                  <a:schemeClr val="bg1"/>
                </a:solidFill>
                <a:latin typeface="Helvetica" pitchFamily="2" charset="0"/>
              </a:rPr>
              <a:t>Contact - Inscription :</a:t>
            </a:r>
          </a:p>
          <a:p>
            <a:r>
              <a:rPr lang="fr-FR" sz="1400" b="1" dirty="0">
                <a:solidFill>
                  <a:schemeClr val="bg1"/>
                </a:solidFill>
                <a:latin typeface="Helvetica" pitchFamily="2" charset="0"/>
              </a:rPr>
              <a:t>Prénom Nom</a:t>
            </a:r>
          </a:p>
          <a:p>
            <a:r>
              <a:rPr lang="fr-FR" sz="1400" b="1" dirty="0">
                <a:solidFill>
                  <a:schemeClr val="bg1"/>
                </a:solidFill>
                <a:latin typeface="Helvetica" pitchFamily="2" charset="0"/>
              </a:rPr>
              <a:t>06 .. .. .. ..</a:t>
            </a:r>
            <a:br>
              <a:rPr lang="fr-FR" sz="1400" b="1" dirty="0">
                <a:solidFill>
                  <a:schemeClr val="bg1"/>
                </a:solidFill>
                <a:latin typeface="Helvetica" pitchFamily="2" charset="0"/>
              </a:rPr>
            </a:br>
            <a:r>
              <a:rPr lang="fr-FR" sz="1400" b="1" dirty="0">
                <a:solidFill>
                  <a:schemeClr val="bg1"/>
                </a:solidFill>
                <a:latin typeface="Helvetica" pitchFamily="2" charset="0"/>
              </a:rPr>
              <a:t>Mail :</a:t>
            </a:r>
          </a:p>
        </p:txBody>
      </p:sp>
      <p:pic>
        <p:nvPicPr>
          <p:cNvPr id="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95426" y="680676"/>
            <a:ext cx="2943166" cy="899768"/>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F43E85F0-3970-4628-9881-342BE4D207A0}"/>
              </a:ext>
            </a:extLst>
          </p:cNvPr>
          <p:cNvSpPr txBox="1"/>
          <p:nvPr/>
        </p:nvSpPr>
        <p:spPr>
          <a:xfrm>
            <a:off x="269243" y="1674292"/>
            <a:ext cx="3277552" cy="8776762"/>
          </a:xfrm>
          <a:prstGeom prst="rect">
            <a:avLst/>
          </a:prstGeom>
          <a:noFill/>
        </p:spPr>
        <p:txBody>
          <a:bodyPr wrap="square" rtlCol="0">
            <a:spAutoFit/>
          </a:bodyPr>
          <a:lstStyle/>
          <a:p>
            <a:pPr marL="342900" indent="-342900" algn="just">
              <a:lnSpc>
                <a:spcPts val="800"/>
              </a:lnSpc>
              <a:spcBef>
                <a:spcPts val="600"/>
              </a:spcBef>
              <a:spcAft>
                <a:spcPts val="800"/>
              </a:spcAft>
              <a:buBlip>
                <a:blip r:embed="rId3"/>
              </a:buBlip>
            </a:pPr>
            <a:r>
              <a:rPr lang="fr-FR" sz="800" b="1" i="1" dirty="0">
                <a:solidFill>
                  <a:srgbClr val="00B050"/>
                </a:solidFill>
                <a:latin typeface="HelveticaNeue"/>
              </a:rPr>
              <a:t>Nature et caractéristiques de l’action de formation :</a:t>
            </a:r>
          </a:p>
          <a:p>
            <a:pPr algn="just"/>
            <a:r>
              <a:rPr lang="fr-FR" sz="800" dirty="0"/>
              <a:t>Cette action qui contribue au développement des compétences entre dans la catégorie « Actions de formation » prévue par l’article 6313-1 du Code du travail. La formation pourra se dérouler soit en classe en présentiel, soit sur une plateforme d’apprentissage en distanciel, soit en situation de travail. Le rythme la durée et les modalités pédagogiques sont spécifiés dans le programme.</a:t>
            </a:r>
          </a:p>
          <a:p>
            <a:pPr algn="just"/>
            <a:endParaRPr lang="fr-FR" sz="800" dirty="0"/>
          </a:p>
          <a:p>
            <a:pPr marL="342900" indent="-342900" algn="just">
              <a:lnSpc>
                <a:spcPts val="800"/>
              </a:lnSpc>
              <a:spcBef>
                <a:spcPts val="600"/>
              </a:spcBef>
              <a:spcAft>
                <a:spcPts val="800"/>
              </a:spcAft>
              <a:buBlip>
                <a:blip r:embed="rId3"/>
              </a:buBlip>
            </a:pPr>
            <a:r>
              <a:rPr lang="fr-FR" sz="800" b="1" i="1" dirty="0">
                <a:solidFill>
                  <a:srgbClr val="00B050"/>
                </a:solidFill>
                <a:latin typeface="HelveticaNeue"/>
              </a:rPr>
              <a:t>Modalité d’inscription et justificatifs :</a:t>
            </a:r>
          </a:p>
          <a:p>
            <a:pPr algn="just"/>
            <a:r>
              <a:rPr lang="fr-FR" sz="800" dirty="0"/>
              <a:t>Pour valider l’inscription et prétendre à la prise en charge des frais de formation, le bulletin d’inscription valant contrat ou convention est à renvoyer au plus tard 2 semaines avant le début de la formation. L’inscription est nominative et constitue une commande ferme. La personne inscrite ne peut envoyer à sa place une autre personne (parent, salarié, …). </a:t>
            </a:r>
          </a:p>
          <a:p>
            <a:pPr algn="just"/>
            <a:r>
              <a:rPr lang="fr-FR" sz="800" dirty="0"/>
              <a:t>La convocation, envoyée 10 jours avant le démarrage du stage, tient lieu de validation de l’inscription, dès lors que le règlement nous est parvenu.</a:t>
            </a:r>
          </a:p>
          <a:p>
            <a:pPr algn="just"/>
            <a:r>
              <a:rPr lang="fr-FR" sz="800" dirty="0"/>
              <a:t>Une attestation de formation attestant que les compétences sont acquises est remise à chaque participant à l’issue du stage et le cas échéant à son employeur. Un certificat de réalisation est disponible à l’issue du stage et remis sur demande.</a:t>
            </a:r>
          </a:p>
          <a:p>
            <a:pPr algn="just"/>
            <a:r>
              <a:rPr lang="fr-FR" sz="800" dirty="0"/>
              <a:t>Pour les stages facturés, une facture est délivrée avec mention « Facture acquittée » après réception du règlement. Le programme et les copies des feuilles d’émargement sont délivrés sur demande.</a:t>
            </a:r>
          </a:p>
          <a:p>
            <a:pPr algn="just"/>
            <a:r>
              <a:rPr lang="fr-FR" sz="800" dirty="0"/>
              <a:t>Il peut être demandé, au moment de l’inscription, le règlement de tout ou partie des frais de formation.</a:t>
            </a:r>
          </a:p>
          <a:p>
            <a:pPr algn="just"/>
            <a:r>
              <a:rPr lang="fr-FR" sz="800" dirty="0"/>
              <a:t>Cas particulier des Formations Mixtes Digitales (FMD) : </a:t>
            </a:r>
          </a:p>
          <a:p>
            <a:pPr algn="just"/>
            <a:r>
              <a:rPr lang="fr-FR" sz="800" dirty="0"/>
              <a:t>Une partie de la formation peut se dérouler à distance, avant ou après la phase présentielle. Une attestation d’assiduité est établie et remise au participant et le cas échéant à son employeur.</a:t>
            </a:r>
          </a:p>
          <a:p>
            <a:pPr algn="just"/>
            <a:endParaRPr lang="fr-FR" sz="800" dirty="0"/>
          </a:p>
          <a:p>
            <a:pPr marL="342900" indent="-342900" algn="just">
              <a:lnSpc>
                <a:spcPts val="800"/>
              </a:lnSpc>
              <a:spcBef>
                <a:spcPts val="600"/>
              </a:spcBef>
              <a:spcAft>
                <a:spcPts val="800"/>
              </a:spcAft>
              <a:buBlip>
                <a:blip r:embed="rId3"/>
              </a:buBlip>
            </a:pPr>
            <a:r>
              <a:rPr lang="fr-FR" sz="800" b="1" i="1" dirty="0">
                <a:solidFill>
                  <a:srgbClr val="00B050"/>
                </a:solidFill>
                <a:latin typeface="HelveticaNeue"/>
              </a:rPr>
              <a:t>Les publics :</a:t>
            </a:r>
          </a:p>
          <a:p>
            <a:pPr algn="just"/>
            <a:r>
              <a:rPr lang="fr-FR" sz="800" dirty="0"/>
              <a:t>Les formations s’adressent aux chefs d’exploitation non salarié(e) agricoles (« Agriculteur(</a:t>
            </a:r>
            <a:r>
              <a:rPr lang="fr-FR" sz="800" dirty="0" err="1"/>
              <a:t>rice</a:t>
            </a:r>
            <a:r>
              <a:rPr lang="fr-FR" sz="800" dirty="0"/>
              <a:t>)s »), conjoint(e)s collaborateur(</a:t>
            </a:r>
            <a:r>
              <a:rPr lang="fr-FR" sz="800" dirty="0" err="1"/>
              <a:t>rice</a:t>
            </a:r>
            <a:r>
              <a:rPr lang="fr-FR" sz="800" dirty="0"/>
              <a:t>)s, aides familiaux, personnes en démarche d’installation et cotisants solidaires. Les formations sont aussi ouvertes aux salarié(e)s d’exploitations, de coopératives ou toutes autres structures agricoles. Les autres publics peuvent accéder à certaines formations en fonction du nombre de places disponibles. Des sessions peuvent leur être réservées, au besoin sur demande.</a:t>
            </a:r>
          </a:p>
          <a:p>
            <a:pPr algn="just"/>
            <a:endParaRPr lang="fr-FR" sz="800" dirty="0"/>
          </a:p>
          <a:p>
            <a:pPr algn="just"/>
            <a:r>
              <a:rPr lang="fr-FR" sz="800" dirty="0"/>
              <a:t>	</a:t>
            </a:r>
            <a:r>
              <a:rPr lang="fr-FR" sz="800" dirty="0">
                <a:solidFill>
                  <a:schemeClr val="tx2">
                    <a:lumMod val="75000"/>
                  </a:schemeClr>
                </a:solidFill>
              </a:rPr>
              <a:t>Afin que nos actions de formation soient accessibles 	à tous,  nous invitons les personnes en situation de 	handicap, ayant besoin d’un aménagement 	spécifique, à nous le signaler directement.  (délai maximum : 7 jours avant le début de la formation)</a:t>
            </a:r>
          </a:p>
          <a:p>
            <a:pPr algn="just"/>
            <a:endParaRPr lang="fr-FR" sz="800" dirty="0"/>
          </a:p>
          <a:p>
            <a:pPr marL="342900" indent="-342900" algn="just">
              <a:lnSpc>
                <a:spcPts val="800"/>
              </a:lnSpc>
              <a:spcBef>
                <a:spcPts val="600"/>
              </a:spcBef>
              <a:spcAft>
                <a:spcPts val="800"/>
              </a:spcAft>
              <a:buBlip>
                <a:blip r:embed="rId3"/>
              </a:buBlip>
            </a:pPr>
            <a:r>
              <a:rPr lang="fr-FR" sz="800" b="1" i="1" dirty="0">
                <a:solidFill>
                  <a:srgbClr val="00B050"/>
                </a:solidFill>
                <a:latin typeface="HelveticaNeue"/>
              </a:rPr>
              <a:t>Les conditions financières et prise en charge :</a:t>
            </a:r>
          </a:p>
          <a:p>
            <a:pPr algn="just"/>
            <a:r>
              <a:rPr lang="fr-FR" sz="800" b="1" i="1" dirty="0">
                <a:latin typeface="HelveticaNeue"/>
              </a:rPr>
              <a:t>“ Contributeur(</a:t>
            </a:r>
            <a:r>
              <a:rPr lang="fr-FR" sz="800" b="1" i="1" dirty="0" err="1">
                <a:latin typeface="HelveticaNeue"/>
              </a:rPr>
              <a:t>rices</a:t>
            </a:r>
            <a:r>
              <a:rPr lang="fr-FR" sz="800" b="1" i="1" dirty="0">
                <a:latin typeface="HelveticaNeue"/>
              </a:rPr>
              <a:t>) VIVEA ”</a:t>
            </a:r>
          </a:p>
          <a:p>
            <a:pPr algn="just"/>
            <a:r>
              <a:rPr lang="fr-FR" sz="800" dirty="0">
                <a:solidFill>
                  <a:srgbClr val="000000"/>
                </a:solidFill>
                <a:latin typeface="+mj-lt"/>
              </a:rPr>
              <a:t>Cas général : Une contribution stagiaire de 0 à 28 € par jour net de taxes est demandée aux contributeur(</a:t>
            </a:r>
            <a:r>
              <a:rPr lang="fr-FR" sz="800" dirty="0" err="1">
                <a:solidFill>
                  <a:srgbClr val="000000"/>
                </a:solidFill>
                <a:latin typeface="+mj-lt"/>
              </a:rPr>
              <a:t>rice</a:t>
            </a:r>
            <a:r>
              <a:rPr lang="fr-FR" sz="800" dirty="0">
                <a:solidFill>
                  <a:srgbClr val="000000"/>
                </a:solidFill>
                <a:latin typeface="+mj-lt"/>
              </a:rPr>
              <a:t>)s </a:t>
            </a:r>
            <a:r>
              <a:rPr lang="fr-FR" sz="800" dirty="0" err="1">
                <a:solidFill>
                  <a:srgbClr val="000000"/>
                </a:solidFill>
                <a:latin typeface="+mj-lt"/>
              </a:rPr>
              <a:t>Vivéa</a:t>
            </a:r>
            <a:r>
              <a:rPr lang="fr-FR" sz="800" dirty="0">
                <a:solidFill>
                  <a:srgbClr val="000000"/>
                </a:solidFill>
                <a:latin typeface="+mj-lt"/>
              </a:rPr>
              <a:t> hors thèmes prioritaires de formation.</a:t>
            </a:r>
          </a:p>
          <a:p>
            <a:pPr algn="just"/>
            <a:r>
              <a:rPr lang="fr-FR" sz="800" dirty="0">
                <a:solidFill>
                  <a:srgbClr val="000000"/>
                </a:solidFill>
                <a:latin typeface="+mj-lt"/>
              </a:rPr>
              <a:t>Cas particulier : Pour certaines formations, une contribution stagiaire de </a:t>
            </a:r>
          </a:p>
          <a:p>
            <a:pPr algn="just"/>
            <a:r>
              <a:rPr lang="fr-FR" sz="800" dirty="0">
                <a:solidFill>
                  <a:srgbClr val="000000"/>
                </a:solidFill>
                <a:latin typeface="+mj-lt"/>
              </a:rPr>
              <a:t>0 à 42 € par jour net de taxes est demandée aux contributeur(</a:t>
            </a:r>
            <a:r>
              <a:rPr lang="fr-FR" sz="800" dirty="0" err="1">
                <a:solidFill>
                  <a:srgbClr val="000000"/>
                </a:solidFill>
                <a:latin typeface="+mj-lt"/>
              </a:rPr>
              <a:t>rice</a:t>
            </a:r>
            <a:r>
              <a:rPr lang="fr-FR" sz="800" dirty="0">
                <a:solidFill>
                  <a:srgbClr val="000000"/>
                </a:solidFill>
                <a:latin typeface="+mj-lt"/>
              </a:rPr>
              <a:t>)s </a:t>
            </a:r>
            <a:r>
              <a:rPr lang="fr-FR" sz="800" dirty="0" err="1">
                <a:solidFill>
                  <a:srgbClr val="000000"/>
                </a:solidFill>
                <a:latin typeface="+mj-lt"/>
              </a:rPr>
              <a:t>Vivéa</a:t>
            </a:r>
            <a:r>
              <a:rPr lang="fr-FR" sz="800" dirty="0">
                <a:solidFill>
                  <a:srgbClr val="000000"/>
                </a:solidFill>
                <a:latin typeface="+mj-lt"/>
              </a:rPr>
              <a:t>.</a:t>
            </a:r>
          </a:p>
          <a:p>
            <a:pPr algn="just"/>
            <a:endParaRPr lang="fr-FR" sz="800" dirty="0">
              <a:solidFill>
                <a:srgbClr val="000000"/>
              </a:solidFill>
              <a:latin typeface="+mj-lt"/>
            </a:endParaRPr>
          </a:p>
          <a:p>
            <a:pPr algn="just"/>
            <a:r>
              <a:rPr lang="fr-FR" sz="800" dirty="0">
                <a:solidFill>
                  <a:srgbClr val="000000"/>
                </a:solidFill>
                <a:latin typeface="+mj-lt"/>
              </a:rPr>
              <a:t>Le contributeur VIVEA sera financé par VIVEA dans la limite d’un plafond annuel de prise en charge fixé à 2250 €.</a:t>
            </a:r>
          </a:p>
          <a:p>
            <a:pPr algn="just"/>
            <a:r>
              <a:rPr lang="fr-FR" sz="800" dirty="0">
                <a:solidFill>
                  <a:srgbClr val="000000"/>
                </a:solidFill>
                <a:latin typeface="+mj-lt"/>
              </a:rPr>
              <a:t>Dans le cas où ce plafond est dépassé, le stagiaire devra s’acquitter d’une contribution complémentaire couvrant les frais de la formation auprès de l’organisme de formation.</a:t>
            </a:r>
          </a:p>
          <a:p>
            <a:pPr algn="just"/>
            <a:br>
              <a:rPr lang="fr-FR" sz="800" dirty="0">
                <a:solidFill>
                  <a:srgbClr val="000000"/>
                </a:solidFill>
                <a:latin typeface="+mj-lt"/>
              </a:rPr>
            </a:br>
            <a:r>
              <a:rPr lang="fr-FR" sz="800" dirty="0">
                <a:effectLst/>
                <a:latin typeface="+mj-lt"/>
                <a:ea typeface="Calibri" panose="020F0502020204030204" pitchFamily="34" charset="0"/>
                <a:cs typeface="HelveticaNeue-Light"/>
              </a:rPr>
              <a:t>Si le </a:t>
            </a:r>
            <a:r>
              <a:rPr lang="fr-FR" sz="800" dirty="0" err="1">
                <a:effectLst/>
                <a:latin typeface="+mj-lt"/>
                <a:ea typeface="Calibri" panose="020F0502020204030204" pitchFamily="34" charset="0"/>
                <a:cs typeface="HelveticaNeue-Light"/>
              </a:rPr>
              <a:t>contributeur.rice</a:t>
            </a:r>
            <a:r>
              <a:rPr lang="fr-FR" sz="800" dirty="0">
                <a:effectLst/>
                <a:latin typeface="+mj-lt"/>
                <a:ea typeface="Calibri" panose="020F0502020204030204" pitchFamily="34" charset="0"/>
                <a:cs typeface="HelveticaNeue-Light"/>
              </a:rPr>
              <a:t> apparaît comme non finançable, une attestation de la Mutualité Sociale Agricole avec code de sécurité garantissant qu’il/elle est à jour de sa contribution formation sera exigée à l’entrée en formation. Sinon, la formation sera facturée au prix de 192,50 € net de taxe par jour.</a:t>
            </a:r>
            <a:endParaRPr lang="fr-FR" sz="800" dirty="0">
              <a:effectLst/>
              <a:latin typeface="+mj-lt"/>
              <a:ea typeface="Calibri" panose="020F0502020204030204" pitchFamily="34" charset="0"/>
              <a:cs typeface="Times New Roman" panose="02020603050405020304" pitchFamily="18" charset="0"/>
            </a:endParaRPr>
          </a:p>
          <a:p>
            <a:pPr algn="just"/>
            <a:endParaRPr lang="fr-FR" sz="800" dirty="0">
              <a:solidFill>
                <a:srgbClr val="000000"/>
              </a:solidFill>
              <a:latin typeface="HelveticaNeue-Light"/>
            </a:endParaRPr>
          </a:p>
        </p:txBody>
      </p:sp>
      <p:sp>
        <p:nvSpPr>
          <p:cNvPr id="50" name="ZoneTexte 49">
            <a:extLst>
              <a:ext uri="{FF2B5EF4-FFF2-40B4-BE49-F238E27FC236}">
                <a16:creationId xmlns:a16="http://schemas.microsoft.com/office/drawing/2014/main" id="{F6702D58-2829-4D03-A7BB-292EAF0FBC54}"/>
              </a:ext>
            </a:extLst>
          </p:cNvPr>
          <p:cNvSpPr txBox="1"/>
          <p:nvPr/>
        </p:nvSpPr>
        <p:spPr>
          <a:xfrm>
            <a:off x="3546795" y="1469298"/>
            <a:ext cx="3516322" cy="8532016"/>
          </a:xfrm>
          <a:prstGeom prst="rect">
            <a:avLst/>
          </a:prstGeom>
          <a:noFill/>
        </p:spPr>
        <p:txBody>
          <a:bodyPr wrap="square" rtlCol="0">
            <a:spAutoFit/>
          </a:bodyPr>
          <a:lstStyle/>
          <a:p>
            <a:pPr algn="just">
              <a:lnSpc>
                <a:spcPts val="800"/>
              </a:lnSpc>
            </a:pPr>
            <a:r>
              <a:rPr lang="fr-FR" sz="800" b="1" i="1" dirty="0">
                <a:effectLst/>
                <a:latin typeface="HelveticaNeue"/>
                <a:ea typeface="Calibri" panose="020F0502020204030204" pitchFamily="34" charset="0"/>
                <a:cs typeface="HelveticaNeue"/>
              </a:rPr>
              <a:t>“ Salarié(e)s ”, « Demandeurs d’emploi »</a:t>
            </a:r>
          </a:p>
          <a:p>
            <a:pPr algn="just">
              <a:spcAft>
                <a:spcPts val="800"/>
              </a:spcAft>
            </a:pPr>
            <a:r>
              <a:rPr lang="fr-FR" sz="800" dirty="0">
                <a:effectLst/>
                <a:latin typeface="+mj-lt"/>
                <a:ea typeface="Calibri" panose="020F0502020204030204" pitchFamily="34" charset="0"/>
                <a:cs typeface="HelveticaNeue-Light"/>
              </a:rPr>
              <a:t>Dans le cas où la formation fait l’objet d’un conventionnement avec un OPCO (OCAPIAT…) ou autre dispositif (Pôle Emploi..), les frais pédagogiques sont pris en charge par ce dernier, sous réserve de l’envoi du bulletin d’inscription rempli par l’employeur et réceptionné au plus tard 2 semaines avant le début de la formation ainsi que de la complétude des démarches administratives exigées dans le cadre du dispositif dédié</a:t>
            </a:r>
            <a:endParaRPr lang="fr-FR" sz="800" dirty="0">
              <a:latin typeface="+mj-lt"/>
              <a:ea typeface="Calibri" panose="020F0502020204030204" pitchFamily="34" charset="0"/>
              <a:cs typeface="Times New Roman" panose="02020603050405020304" pitchFamily="18" charset="0"/>
            </a:endParaRPr>
          </a:p>
          <a:p>
            <a:pPr algn="just">
              <a:spcAft>
                <a:spcPts val="800"/>
              </a:spcAft>
            </a:pPr>
            <a:r>
              <a:rPr lang="fr-FR" sz="800" dirty="0">
                <a:effectLst/>
                <a:latin typeface="+mj-lt"/>
                <a:ea typeface="Calibri" panose="020F0502020204030204" pitchFamily="34" charset="0"/>
                <a:cs typeface="HelveticaNeue-Light"/>
              </a:rPr>
              <a:t>Dans le cas contraire (sans conventionnement, non respect des contraintes administratives, adhésion à un autre organisme collecteur), les frais de formation qui s’élèvent à 192,50 €/jour seront intégralement à la charge de l’employeur.</a:t>
            </a:r>
            <a:endParaRPr lang="fr-FR" sz="800" dirty="0">
              <a:effectLst/>
              <a:latin typeface="+mj-lt"/>
              <a:ea typeface="Calibri" panose="020F0502020204030204" pitchFamily="34" charset="0"/>
              <a:cs typeface="Times New Roman" panose="02020603050405020304" pitchFamily="18" charset="0"/>
            </a:endParaRPr>
          </a:p>
          <a:p>
            <a:pPr algn="just">
              <a:spcAft>
                <a:spcPts val="800"/>
              </a:spcAft>
            </a:pPr>
            <a:r>
              <a:rPr lang="fr-FR" sz="800" dirty="0">
                <a:effectLst/>
                <a:latin typeface="+mj-lt"/>
                <a:ea typeface="Calibri" panose="020F0502020204030204" pitchFamily="34" charset="0"/>
                <a:cs typeface="HelveticaNeue-Light"/>
              </a:rPr>
              <a:t>La Chambre d’agriculture fournira à l’employeur les pièces justificatives nécessaires pour la prise en charge de la formation</a:t>
            </a:r>
            <a:r>
              <a:rPr lang="fr-FR" sz="800" dirty="0">
                <a:solidFill>
                  <a:srgbClr val="2E74B5"/>
                </a:solidFill>
                <a:effectLst/>
                <a:latin typeface="+mj-lt"/>
                <a:ea typeface="Calibri" panose="020F0502020204030204" pitchFamily="34" charset="0"/>
                <a:cs typeface="HelveticaNeue-Light"/>
              </a:rPr>
              <a:t>.</a:t>
            </a:r>
            <a:endParaRPr lang="fr-FR" sz="800" dirty="0">
              <a:effectLst/>
              <a:latin typeface="+mj-lt"/>
              <a:ea typeface="Calibri" panose="020F0502020204030204" pitchFamily="34" charset="0"/>
              <a:cs typeface="Times New Roman" panose="02020603050405020304" pitchFamily="18" charset="0"/>
            </a:endParaRPr>
          </a:p>
          <a:p>
            <a:pPr algn="just">
              <a:spcAft>
                <a:spcPts val="800"/>
              </a:spcAft>
            </a:pPr>
            <a:r>
              <a:rPr lang="fr-FR" sz="800" dirty="0">
                <a:solidFill>
                  <a:srgbClr val="000000"/>
                </a:solidFill>
                <a:effectLst/>
                <a:latin typeface="+mj-lt"/>
                <a:ea typeface="Calibri" panose="020F0502020204030204" pitchFamily="34" charset="0"/>
                <a:cs typeface="HelveticaNeue-Light"/>
              </a:rPr>
              <a:t>Concernant le </a:t>
            </a:r>
            <a:r>
              <a:rPr lang="fr-FR" sz="800" dirty="0" err="1">
                <a:solidFill>
                  <a:srgbClr val="000000"/>
                </a:solidFill>
                <a:effectLst/>
                <a:latin typeface="+mj-lt"/>
                <a:ea typeface="Calibri" panose="020F0502020204030204" pitchFamily="34" charset="0"/>
                <a:cs typeface="HelveticaNeue-Light"/>
              </a:rPr>
              <a:t>Certiphyto</a:t>
            </a:r>
            <a:r>
              <a:rPr lang="fr-FR" sz="800" dirty="0">
                <a:solidFill>
                  <a:srgbClr val="000000"/>
                </a:solidFill>
                <a:effectLst/>
                <a:latin typeface="+mj-lt"/>
                <a:ea typeface="Calibri" panose="020F0502020204030204" pitchFamily="34" charset="0"/>
                <a:cs typeface="HelveticaNeue-Light"/>
              </a:rPr>
              <a:t>, en cas de non prise en charge par VIVEA, les frais de formation s’élèvent à 140 €/jour, soit un </a:t>
            </a:r>
            <a:r>
              <a:rPr lang="fr-FR" sz="800" dirty="0">
                <a:effectLst/>
                <a:latin typeface="+mj-lt"/>
                <a:ea typeface="Calibri" panose="020F0502020204030204" pitchFamily="34" charset="0"/>
                <a:cs typeface="HelveticaNeue-Light"/>
              </a:rPr>
              <a:t>total de 280 € pour les deux jours de formation obligatoire ou 140 € pour le renouvellement.</a:t>
            </a:r>
            <a:endParaRPr lang="fr-FR" sz="800" dirty="0">
              <a:effectLst/>
              <a:latin typeface="+mj-lt"/>
              <a:ea typeface="Calibri" panose="020F0502020204030204" pitchFamily="34" charset="0"/>
              <a:cs typeface="Times New Roman" panose="02020603050405020304" pitchFamily="18" charset="0"/>
            </a:endParaRPr>
          </a:p>
          <a:p>
            <a:pPr>
              <a:lnSpc>
                <a:spcPts val="800"/>
              </a:lnSpc>
              <a:spcAft>
                <a:spcPts val="800"/>
              </a:spcAft>
            </a:pPr>
            <a:r>
              <a:rPr lang="fr-FR" sz="800" dirty="0">
                <a:solidFill>
                  <a:srgbClr val="000000"/>
                </a:solidFill>
                <a:effectLst/>
                <a:latin typeface="HelveticaNeue-Light"/>
                <a:ea typeface="Calibri" panose="020F0502020204030204" pitchFamily="34" charset="0"/>
                <a:cs typeface="HelveticaNeue-Light"/>
              </a:rPr>
              <a:t> </a:t>
            </a:r>
            <a:r>
              <a:rPr lang="fr-FR" sz="800" b="1" i="1" dirty="0">
                <a:effectLst/>
                <a:latin typeface="HelveticaNeue"/>
                <a:ea typeface="Calibri" panose="020F0502020204030204" pitchFamily="34" charset="0"/>
                <a:cs typeface="HelveticaNeue"/>
              </a:rPr>
              <a:t>“ Autres publics ”</a:t>
            </a:r>
            <a:br>
              <a:rPr lang="fr-FR" sz="800" b="1" i="1" dirty="0">
                <a:effectLst/>
                <a:latin typeface="HelveticaNeue"/>
                <a:ea typeface="Calibri" panose="020F0502020204030204" pitchFamily="34" charset="0"/>
                <a:cs typeface="HelveticaNeue"/>
              </a:rPr>
            </a:br>
            <a:r>
              <a:rPr lang="fr-FR" sz="800" dirty="0">
                <a:solidFill>
                  <a:srgbClr val="000000"/>
                </a:solidFill>
                <a:effectLst/>
                <a:latin typeface="+mj-lt"/>
                <a:ea typeface="Calibri" panose="020F0502020204030204" pitchFamily="34" charset="0"/>
                <a:cs typeface="HelveticaNeue-Light"/>
              </a:rPr>
              <a:t>Les frais de formation sont intégralement à la charge du participant et s’élèvent à 192,50 €/jour</a:t>
            </a:r>
            <a:r>
              <a:rPr lang="fr-FR" sz="800" dirty="0">
                <a:effectLst/>
                <a:latin typeface="+mj-lt"/>
                <a:ea typeface="Calibri" panose="020F0502020204030204" pitchFamily="34" charset="0"/>
                <a:cs typeface="HelveticaNeue-Light"/>
              </a:rPr>
              <a:t>, sauf cas particulier.</a:t>
            </a:r>
            <a:endParaRPr lang="fr-FR" sz="800" dirty="0">
              <a:effectLst/>
              <a:latin typeface="+mj-lt"/>
              <a:ea typeface="Calibri" panose="020F0502020204030204" pitchFamily="34" charset="0"/>
              <a:cs typeface="Times New Roman" panose="02020603050405020304" pitchFamily="18" charset="0"/>
            </a:endParaRPr>
          </a:p>
          <a:p>
            <a:pPr algn="just">
              <a:lnSpc>
                <a:spcPts val="800"/>
              </a:lnSpc>
            </a:pPr>
            <a:r>
              <a:rPr lang="fr-FR" sz="800" dirty="0">
                <a:solidFill>
                  <a:srgbClr val="000000"/>
                </a:solidFill>
                <a:effectLst/>
                <a:latin typeface="HelveticaNeue"/>
                <a:ea typeface="Calibri" panose="020F0502020204030204" pitchFamily="34" charset="0"/>
                <a:cs typeface="HelveticaNeue"/>
              </a:rPr>
              <a:t> </a:t>
            </a:r>
            <a:r>
              <a:rPr lang="fr-FR" sz="800" b="1" i="1" dirty="0">
                <a:effectLst/>
                <a:latin typeface="HelveticaNeue"/>
                <a:ea typeface="Calibri" panose="020F0502020204030204" pitchFamily="34" charset="0"/>
                <a:cs typeface="HelveticaNeue"/>
              </a:rPr>
              <a:t>“Toutes personnes</a:t>
            </a:r>
            <a:r>
              <a:rPr lang="fr-FR" sz="800" b="1" i="1" dirty="0">
                <a:solidFill>
                  <a:srgbClr val="FF0000"/>
                </a:solidFill>
                <a:effectLst/>
                <a:latin typeface="HelveticaNeue"/>
                <a:ea typeface="Calibri" panose="020F0502020204030204" pitchFamily="34" charset="0"/>
                <a:cs typeface="HelveticaNeue"/>
              </a:rPr>
              <a:t> </a:t>
            </a:r>
            <a:r>
              <a:rPr lang="fr-FR" sz="800" b="1" i="1" dirty="0">
                <a:effectLst/>
                <a:latin typeface="HelveticaNeue"/>
                <a:ea typeface="Calibri" panose="020F0502020204030204" pitchFamily="34" charset="0"/>
                <a:cs typeface="HelveticaNeue"/>
              </a:rPr>
              <a:t>en démarche d’installation”</a:t>
            </a:r>
          </a:p>
          <a:p>
            <a:pPr algn="just">
              <a:lnSpc>
                <a:spcPts val="800"/>
              </a:lnSpc>
              <a:spcAft>
                <a:spcPts val="800"/>
              </a:spcAft>
            </a:pPr>
            <a:r>
              <a:rPr lang="fr-FR" sz="800" dirty="0">
                <a:effectLst/>
                <a:latin typeface="+mj-lt"/>
                <a:ea typeface="Calibri" panose="020F0502020204030204" pitchFamily="34" charset="0"/>
                <a:cs typeface="HelveticaNeue"/>
              </a:rPr>
              <a:t>Seules </a:t>
            </a:r>
            <a:r>
              <a:rPr lang="fr-FR" sz="800" dirty="0">
                <a:solidFill>
                  <a:srgbClr val="000000"/>
                </a:solidFill>
                <a:latin typeface="+mj-lt"/>
              </a:rPr>
              <a:t>les</a:t>
            </a:r>
            <a:r>
              <a:rPr lang="fr-FR" sz="800" dirty="0">
                <a:effectLst/>
                <a:latin typeface="+mj-lt"/>
                <a:ea typeface="Calibri" panose="020F0502020204030204" pitchFamily="34" charset="0"/>
                <a:cs typeface="HelveticaNeue"/>
              </a:rPr>
              <a:t> personnes bénéficiant d’un Plan de Professionnalisation Personnalisé et ne pouvant mobiliser un autre financement (CPF, pôle emploi, Conseil Régional….) profitent d’une extension de droit à la formation accordée par VIVEA. Elles doivent </a:t>
            </a:r>
            <a:r>
              <a:rPr lang="fr-FR" sz="800" dirty="0">
                <a:solidFill>
                  <a:srgbClr val="000000"/>
                </a:solidFill>
                <a:latin typeface="+mj-lt"/>
              </a:rPr>
              <a:t>alors</a:t>
            </a:r>
            <a:r>
              <a:rPr lang="fr-FR" sz="800" dirty="0">
                <a:effectLst/>
                <a:latin typeface="+mj-lt"/>
                <a:ea typeface="Calibri" panose="020F0502020204030204" pitchFamily="34" charset="0"/>
                <a:cs typeface="HelveticaNeue"/>
              </a:rPr>
              <a:t> fournir une attestation d’éligibilité au financement VIVEA délivrée par le CEPPP (</a:t>
            </a:r>
            <a:r>
              <a:rPr lang="fr-FR" sz="800" dirty="0">
                <a:latin typeface="+mj-lt"/>
                <a:ea typeface="Calibri" panose="020F0502020204030204" pitchFamily="34" charset="0"/>
                <a:cs typeface="HelveticaNeue"/>
              </a:rPr>
              <a:t>en cas de doute contacter votre PAI/PPP° </a:t>
            </a:r>
            <a:r>
              <a:rPr lang="fr-FR" sz="800" b="1" dirty="0">
                <a:latin typeface="+mj-lt"/>
                <a:ea typeface="Calibri" panose="020F0502020204030204" pitchFamily="34" charset="0"/>
                <a:cs typeface="HelveticaNeue"/>
              </a:rPr>
              <a:t>ainsi qu’une attestation d’engagement de créateur ou repreneur d’exploitation agricole, une copie de l’écran CPF et une copie du PPP.</a:t>
            </a:r>
          </a:p>
          <a:p>
            <a:pPr algn="just">
              <a:lnSpc>
                <a:spcPts val="800"/>
              </a:lnSpc>
              <a:spcAft>
                <a:spcPts val="800"/>
              </a:spcAft>
            </a:pPr>
            <a:r>
              <a:rPr lang="fr-FR" sz="800" b="1" dirty="0">
                <a:effectLst/>
                <a:latin typeface="+mj-lt"/>
                <a:ea typeface="Calibri" panose="020F0502020204030204" pitchFamily="34" charset="0"/>
                <a:cs typeface="Times New Roman" panose="02020603050405020304" pitchFamily="18" charset="0"/>
              </a:rPr>
              <a:t>Pour les PPP en deuxième ou troisième année, il faudra fournir une attestation de renouvellement d’éligibilité VIVEA.</a:t>
            </a:r>
            <a:endParaRPr lang="fr-FR" sz="800" dirty="0">
              <a:effectLst/>
              <a:latin typeface="+mj-lt"/>
              <a:ea typeface="Calibri" panose="020F0502020204030204" pitchFamily="34" charset="0"/>
              <a:cs typeface="Times New Roman" panose="02020603050405020304" pitchFamily="18" charset="0"/>
            </a:endParaRPr>
          </a:p>
          <a:p>
            <a:pPr>
              <a:lnSpc>
                <a:spcPts val="800"/>
              </a:lnSpc>
              <a:spcAft>
                <a:spcPts val="800"/>
              </a:spcAft>
            </a:pPr>
            <a:r>
              <a:rPr lang="fr-FR" sz="800" b="1" i="1" dirty="0">
                <a:effectLst/>
                <a:latin typeface="HelveticaNeue"/>
                <a:ea typeface="Calibri" panose="020F0502020204030204" pitchFamily="34" charset="0"/>
                <a:cs typeface="HelveticaNeue"/>
              </a:rPr>
              <a:t>“ Installé(e)s depuis moins de deux ans ”</a:t>
            </a:r>
            <a:br>
              <a:rPr lang="fr-FR" sz="800" b="1" i="1" dirty="0">
                <a:latin typeface="Calibri" panose="020F0502020204030204" pitchFamily="34" charset="0"/>
                <a:ea typeface="Calibri" panose="020F0502020204030204" pitchFamily="34" charset="0"/>
                <a:cs typeface="Times New Roman" panose="02020603050405020304" pitchFamily="18" charset="0"/>
              </a:rPr>
            </a:br>
            <a:r>
              <a:rPr lang="fr-FR" sz="800" dirty="0">
                <a:solidFill>
                  <a:srgbClr val="000000"/>
                </a:solidFill>
                <a:effectLst/>
                <a:latin typeface="+mj-lt"/>
                <a:ea typeface="Calibri" panose="020F0502020204030204" pitchFamily="34" charset="0"/>
                <a:cs typeface="HelveticaNeue-Light"/>
              </a:rPr>
              <a:t>Une attestation de la Mutualité Sociale Agricole devra être fournie précisant le statut de la personne et la date d’installation. </a:t>
            </a:r>
          </a:p>
          <a:p>
            <a:pPr>
              <a:lnSpc>
                <a:spcPts val="800"/>
              </a:lnSpc>
              <a:spcAft>
                <a:spcPts val="800"/>
              </a:spcAft>
            </a:pPr>
            <a:r>
              <a:rPr lang="fr-FR" sz="800" dirty="0">
                <a:solidFill>
                  <a:srgbClr val="000000"/>
                </a:solidFill>
                <a:latin typeface="+mj-lt"/>
                <a:ea typeface="Calibri" panose="020F0502020204030204" pitchFamily="34" charset="0"/>
                <a:cs typeface="Times New Roman" panose="02020603050405020304" pitchFamily="18" charset="0"/>
              </a:rPr>
              <a:t>La présence minimum exigée par nos financeurs est de 7 h de présence obligatoire pour la prise en charge du coût des frais pédagogiques de la formation. En cas de non-respect sur cette clause spécifique, soit moins de  7 heures de présence, le stagiaire sera redevable auprès de la Chambre d’Agriculture du coût total de la formation, et une facture à régler lui sera envoyé à l’issue de cette </a:t>
            </a:r>
            <a:r>
              <a:rPr lang="fr-FR" sz="800" dirty="0" err="1">
                <a:solidFill>
                  <a:srgbClr val="000000"/>
                </a:solidFill>
                <a:latin typeface="+mj-lt"/>
                <a:ea typeface="Calibri" panose="020F0502020204030204" pitchFamily="34" charset="0"/>
                <a:cs typeface="Times New Roman" panose="02020603050405020304" pitchFamily="18" charset="0"/>
              </a:rPr>
              <a:t>dernirère</a:t>
            </a:r>
            <a:r>
              <a:rPr lang="fr-FR" sz="800" dirty="0">
                <a:solidFill>
                  <a:srgbClr val="000000"/>
                </a:solidFill>
                <a:latin typeface="+mj-lt"/>
                <a:ea typeface="Calibri" panose="020F0502020204030204" pitchFamily="34" charset="0"/>
                <a:cs typeface="Times New Roman" panose="02020603050405020304" pitchFamily="18" charset="0"/>
              </a:rPr>
              <a:t>.</a:t>
            </a:r>
            <a:endParaRPr lang="fr-FR" sz="800" dirty="0">
              <a:effectLst/>
              <a:latin typeface="+mj-lt"/>
              <a:ea typeface="Calibri" panose="020F0502020204030204" pitchFamily="34" charset="0"/>
              <a:cs typeface="Times New Roman" panose="02020603050405020304" pitchFamily="18" charset="0"/>
            </a:endParaRPr>
          </a:p>
          <a:p>
            <a:pPr algn="just"/>
            <a:r>
              <a:rPr lang="fr-FR" sz="800" dirty="0">
                <a:solidFill>
                  <a:srgbClr val="000000"/>
                </a:solidFill>
                <a:effectLst/>
                <a:latin typeface="+mj-lt"/>
                <a:ea typeface="Calibri" panose="020F0502020204030204" pitchFamily="34" charset="0"/>
                <a:cs typeface="HelveticaNeue-Light"/>
              </a:rPr>
              <a:t>Les frais de formation sont à régler par chèque à l’ordre de Monsieur l’agent comptable de la Chambre </a:t>
            </a:r>
            <a:r>
              <a:rPr lang="fr-FR" sz="800" dirty="0">
                <a:effectLst/>
                <a:latin typeface="+mj-lt"/>
                <a:ea typeface="Calibri" panose="020F0502020204030204" pitchFamily="34" charset="0"/>
                <a:cs typeface="HelveticaNeue-Light"/>
              </a:rPr>
              <a:t>d’a</a:t>
            </a:r>
            <a:r>
              <a:rPr lang="fr-FR" sz="800" dirty="0">
                <a:solidFill>
                  <a:srgbClr val="000000"/>
                </a:solidFill>
                <a:effectLst/>
                <a:latin typeface="+mj-lt"/>
                <a:ea typeface="Calibri" panose="020F0502020204030204" pitchFamily="34" charset="0"/>
                <a:cs typeface="HelveticaNeue-Light"/>
              </a:rPr>
              <a:t>griculture ou par virement (RIB sur demande)</a:t>
            </a:r>
            <a:endParaRPr lang="fr-FR" sz="800" dirty="0">
              <a:effectLst/>
              <a:latin typeface="+mj-lt"/>
              <a:ea typeface="Calibri" panose="020F0502020204030204" pitchFamily="34" charset="0"/>
              <a:cs typeface="Times New Roman" panose="02020603050405020304" pitchFamily="18" charset="0"/>
            </a:endParaRPr>
          </a:p>
          <a:p>
            <a:pPr algn="just"/>
            <a:r>
              <a:rPr lang="fr-FR" sz="800" dirty="0">
                <a:solidFill>
                  <a:srgbClr val="000000"/>
                </a:solidFill>
                <a:effectLst/>
                <a:latin typeface="+mj-lt"/>
                <a:ea typeface="Calibri" panose="020F0502020204030204" pitchFamily="34" charset="0"/>
                <a:cs typeface="HelveticaNeue-Light"/>
              </a:rPr>
              <a:t>Les frais de repas, de déplacement et d’hébergement sont à la charge du stagiaire / de l’entreprise.</a:t>
            </a:r>
            <a:endParaRPr lang="fr-FR" sz="800" dirty="0">
              <a:effectLst/>
              <a:latin typeface="+mj-lt"/>
              <a:ea typeface="Calibri" panose="020F0502020204030204" pitchFamily="34" charset="0"/>
              <a:cs typeface="Times New Roman" panose="02020603050405020304" pitchFamily="18" charset="0"/>
            </a:endParaRPr>
          </a:p>
          <a:p>
            <a:pPr marL="342900" indent="-342900" algn="just">
              <a:lnSpc>
                <a:spcPts val="800"/>
              </a:lnSpc>
              <a:spcBef>
                <a:spcPts val="600"/>
              </a:spcBef>
              <a:spcAft>
                <a:spcPts val="800"/>
              </a:spcAft>
              <a:buBlip>
                <a:blip r:embed="rId3"/>
              </a:buBlip>
            </a:pPr>
            <a:r>
              <a:rPr lang="fr-FR" sz="800" b="1" i="1" dirty="0">
                <a:solidFill>
                  <a:srgbClr val="00B050"/>
                </a:solidFill>
                <a:latin typeface="HelveticaNeue"/>
              </a:rPr>
              <a:t>Horaires :</a:t>
            </a:r>
          </a:p>
          <a:p>
            <a:pPr algn="just">
              <a:lnSpc>
                <a:spcPts val="800"/>
              </a:lnSpc>
              <a:spcAft>
                <a:spcPts val="800"/>
              </a:spcAft>
            </a:pPr>
            <a:r>
              <a:rPr lang="fr-FR" sz="800" dirty="0">
                <a:solidFill>
                  <a:srgbClr val="000000"/>
                </a:solidFill>
                <a:effectLst/>
                <a:latin typeface="HelveticaNeue-Light"/>
                <a:ea typeface="Calibri" panose="020F0502020204030204" pitchFamily="34" charset="0"/>
                <a:cs typeface="HelveticaNeue-Light"/>
              </a:rPr>
              <a:t>S</a:t>
            </a:r>
            <a:r>
              <a:rPr lang="fr-FR" sz="800" dirty="0">
                <a:solidFill>
                  <a:srgbClr val="000000"/>
                </a:solidFill>
                <a:latin typeface="+mj-lt"/>
              </a:rPr>
              <a:t>auf cas particulier, une journée de formation dure 7 heures et se déroule dans une plage horaire comprise de 9h00 à 17h30. </a:t>
            </a:r>
          </a:p>
          <a:p>
            <a:pPr marL="342900" lvl="0" indent="-342900" algn="just">
              <a:lnSpc>
                <a:spcPts val="800"/>
              </a:lnSpc>
              <a:spcBef>
                <a:spcPts val="600"/>
              </a:spcBef>
              <a:spcAft>
                <a:spcPts val="800"/>
              </a:spcAft>
              <a:buFont typeface="Symbol" panose="05050102010706020507" pitchFamily="18" charset="2"/>
              <a:buBlip>
                <a:blip r:embed="rId3"/>
              </a:buBlip>
            </a:pPr>
            <a:r>
              <a:rPr lang="fr-FR" sz="800" b="1" i="1" dirty="0">
                <a:solidFill>
                  <a:srgbClr val="00B050"/>
                </a:solidFill>
                <a:effectLst/>
                <a:latin typeface="HelveticaNeue"/>
                <a:ea typeface="Calibri" panose="020F0502020204030204" pitchFamily="34" charset="0"/>
                <a:cs typeface="HelveticaNeue"/>
              </a:rPr>
              <a:t>Annulation-report-interruption du stage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800"/>
              </a:lnSpc>
              <a:spcAft>
                <a:spcPts val="800"/>
              </a:spcAft>
            </a:pPr>
            <a:r>
              <a:rPr lang="fr-FR" sz="800" dirty="0">
                <a:solidFill>
                  <a:srgbClr val="000000"/>
                </a:solidFill>
                <a:latin typeface="+mj-lt"/>
              </a:rPr>
              <a:t>La Chambre d’agriculture se réserve le droit d’annuler une formation en cas de nombre insuffisant de participants, de reporter une session, mais aussi de programmer une session supplémentaire si le nombre de stagiaires est trop important. Le cas échéant, nous nous engageons à prévenir, dans les meilleurs délais, les personnes inscrites, à les informer des nouvelles programmations et à maintenir leurs inscriptions prioritaires.</a:t>
            </a:r>
          </a:p>
          <a:p>
            <a:pPr algn="just">
              <a:lnSpc>
                <a:spcPts val="800"/>
              </a:lnSpc>
              <a:spcAft>
                <a:spcPts val="800"/>
              </a:spcAft>
            </a:pPr>
            <a:r>
              <a:rPr lang="fr-FR" sz="800" dirty="0">
                <a:solidFill>
                  <a:srgbClr val="000000"/>
                </a:solidFill>
                <a:latin typeface="+mj-lt"/>
              </a:rPr>
              <a:t>Si le stagiaire est empêché de suivre la formation par suite de force majeure dûment reconnue et certifiée par écrit (maladie, accident, décès dans la famille), le contrat de formation est résilié. Dans ce cas, le règlement lui sera retourné.</a:t>
            </a:r>
          </a:p>
          <a:p>
            <a:pPr algn="just">
              <a:lnSpc>
                <a:spcPts val="800"/>
              </a:lnSpc>
              <a:spcAft>
                <a:spcPts val="800"/>
              </a:spcAft>
            </a:pPr>
            <a:r>
              <a:rPr lang="fr-FR" sz="800" dirty="0">
                <a:solidFill>
                  <a:srgbClr val="000000"/>
                </a:solidFill>
                <a:latin typeface="+mj-lt"/>
              </a:rPr>
              <a:t>En cas d’absence non justifiée, la formation sera due en totalité. </a:t>
            </a:r>
          </a:p>
          <a:p>
            <a:pPr marL="342900" indent="-342900" algn="just">
              <a:lnSpc>
                <a:spcPts val="800"/>
              </a:lnSpc>
              <a:spcBef>
                <a:spcPts val="600"/>
              </a:spcBef>
              <a:spcAft>
                <a:spcPts val="800"/>
              </a:spcAft>
              <a:buBlip>
                <a:blip r:embed="rId3"/>
              </a:buBlip>
            </a:pPr>
            <a:r>
              <a:rPr lang="fr-FR" sz="800" b="1" i="1" dirty="0">
                <a:solidFill>
                  <a:srgbClr val="00B050"/>
                </a:solidFill>
                <a:latin typeface="HelveticaNeue"/>
              </a:rPr>
              <a:t>Cas de différend :</a:t>
            </a:r>
          </a:p>
          <a:p>
            <a:pPr algn="just">
              <a:lnSpc>
                <a:spcPts val="800"/>
              </a:lnSpc>
              <a:spcAft>
                <a:spcPts val="800"/>
              </a:spcAft>
            </a:pPr>
            <a:r>
              <a:rPr lang="fr-FR" sz="800" dirty="0">
                <a:solidFill>
                  <a:srgbClr val="000000"/>
                </a:solidFill>
                <a:latin typeface="+mj-lt"/>
              </a:rPr>
              <a:t>Si une contestation ou un différend n’a pu être réglé à l’amiable, le tribunal compétent sera saisi pour régler le litige.</a:t>
            </a:r>
          </a:p>
        </p:txBody>
      </p:sp>
      <p:pic>
        <p:nvPicPr>
          <p:cNvPr id="22" name="Image 21" descr="Logo des handicaps">
            <a:extLst>
              <a:ext uri="{FF2B5EF4-FFF2-40B4-BE49-F238E27FC236}">
                <a16:creationId xmlns:a16="http://schemas.microsoft.com/office/drawing/2014/main" id="{199314D5-F3C3-4AA4-9600-A4CA719B450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441" y="7012483"/>
            <a:ext cx="483870" cy="472440"/>
          </a:xfrm>
          <a:prstGeom prst="rect">
            <a:avLst/>
          </a:prstGeom>
          <a:noFill/>
          <a:ln>
            <a:noFill/>
          </a:ln>
        </p:spPr>
      </p:pic>
      <p:sp>
        <p:nvSpPr>
          <p:cNvPr id="3" name="Espace réservé de la date 2">
            <a:extLst>
              <a:ext uri="{FF2B5EF4-FFF2-40B4-BE49-F238E27FC236}">
                <a16:creationId xmlns:a16="http://schemas.microsoft.com/office/drawing/2014/main" id="{4CBD404C-A855-513B-B4A0-D5DCA96B3BD9}"/>
              </a:ext>
            </a:extLst>
          </p:cNvPr>
          <p:cNvSpPr>
            <a:spLocks noGrp="1"/>
          </p:cNvSpPr>
          <p:nvPr>
            <p:ph type="dt" sz="half" idx="10"/>
          </p:nvPr>
        </p:nvSpPr>
        <p:spPr>
          <a:xfrm>
            <a:off x="395426" y="10085213"/>
            <a:ext cx="1764295" cy="569325"/>
          </a:xfrm>
        </p:spPr>
        <p:txBody>
          <a:bodyPr/>
          <a:lstStyle/>
          <a:p>
            <a:r>
              <a:rPr lang="fr-FR" sz="800" b="1" dirty="0">
                <a:solidFill>
                  <a:srgbClr val="00B050"/>
                </a:solidFill>
                <a:latin typeface="Helvetica" pitchFamily="2" charset="0"/>
              </a:rPr>
              <a:t>V maj  </a:t>
            </a:r>
            <a:fld id="{A2A9376B-C462-47C8-B559-53824BA73A3E}" type="datetime1">
              <a:rPr lang="fr-FR" sz="800" smtClean="0"/>
              <a:t>11/07/2022</a:t>
            </a:fld>
            <a:r>
              <a:rPr lang="fr-FR" sz="800" dirty="0"/>
              <a:t> - NH</a:t>
            </a:r>
          </a:p>
        </p:txBody>
      </p:sp>
    </p:spTree>
    <p:extLst>
      <p:ext uri="{BB962C8B-B14F-4D97-AF65-F5344CB8AC3E}">
        <p14:creationId xmlns:p14="http://schemas.microsoft.com/office/powerpoint/2010/main" val="811849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5321" y="892272"/>
            <a:ext cx="3784098" cy="8208629"/>
          </a:xfrm>
          <a:prstGeom prst="rect">
            <a:avLst/>
          </a:prstGeom>
          <a:solidFill>
            <a:srgbClr val="F59D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919418" y="3914220"/>
            <a:ext cx="3641843" cy="6112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722560" y="563140"/>
            <a:ext cx="45719" cy="430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3553498" y="279817"/>
            <a:ext cx="3806174" cy="430409"/>
          </a:xfrm>
          <a:prstGeom prst="rect">
            <a:avLst/>
          </a:prstGeom>
          <a:solidFill>
            <a:srgbClr val="99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3899878" y="884623"/>
            <a:ext cx="3661386" cy="1929526"/>
          </a:xfrm>
          <a:prstGeom prst="rect">
            <a:avLst/>
          </a:prstGeom>
          <a:solidFill>
            <a:srgbClr val="E5232A">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AutoShape 5"/>
          <p:cNvSpPr>
            <a:spLocks noChangeAspect="1" noChangeArrowheads="1" noTextEdit="1"/>
          </p:cNvSpPr>
          <p:nvPr/>
        </p:nvSpPr>
        <p:spPr bwMode="auto">
          <a:xfrm>
            <a:off x="10175551" y="6147323"/>
            <a:ext cx="3298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8"/>
          <p:cNvSpPr>
            <a:spLocks/>
          </p:cNvSpPr>
          <p:nvPr/>
        </p:nvSpPr>
        <p:spPr bwMode="auto">
          <a:xfrm>
            <a:off x="9802812" y="1667974"/>
            <a:ext cx="539750" cy="549275"/>
          </a:xfrm>
          <a:custGeom>
            <a:avLst/>
            <a:gdLst>
              <a:gd name="T0" fmla="*/ 280 w 340"/>
              <a:gd name="T1" fmla="*/ 220 h 346"/>
              <a:gd name="T2" fmla="*/ 272 w 340"/>
              <a:gd name="T3" fmla="*/ 214 h 346"/>
              <a:gd name="T4" fmla="*/ 250 w 340"/>
              <a:gd name="T5" fmla="*/ 214 h 346"/>
              <a:gd name="T6" fmla="*/ 216 w 340"/>
              <a:gd name="T7" fmla="*/ 248 h 346"/>
              <a:gd name="T8" fmla="*/ 210 w 340"/>
              <a:gd name="T9" fmla="*/ 244 h 346"/>
              <a:gd name="T10" fmla="*/ 180 w 340"/>
              <a:gd name="T11" fmla="*/ 228 h 346"/>
              <a:gd name="T12" fmla="*/ 146 w 340"/>
              <a:gd name="T13" fmla="*/ 198 h 346"/>
              <a:gd name="T14" fmla="*/ 130 w 340"/>
              <a:gd name="T15" fmla="*/ 180 h 346"/>
              <a:gd name="T16" fmla="*/ 100 w 340"/>
              <a:gd name="T17" fmla="*/ 132 h 346"/>
              <a:gd name="T18" fmla="*/ 98 w 340"/>
              <a:gd name="T19" fmla="*/ 128 h 346"/>
              <a:gd name="T20" fmla="*/ 124 w 340"/>
              <a:gd name="T21" fmla="*/ 100 h 346"/>
              <a:gd name="T22" fmla="*/ 130 w 340"/>
              <a:gd name="T23" fmla="*/ 90 h 346"/>
              <a:gd name="T24" fmla="*/ 130 w 340"/>
              <a:gd name="T25" fmla="*/ 70 h 346"/>
              <a:gd name="T26" fmla="*/ 72 w 340"/>
              <a:gd name="T27" fmla="*/ 8 h 346"/>
              <a:gd name="T28" fmla="*/ 64 w 340"/>
              <a:gd name="T29" fmla="*/ 2 h 346"/>
              <a:gd name="T30" fmla="*/ 42 w 340"/>
              <a:gd name="T31" fmla="*/ 2 h 346"/>
              <a:gd name="T32" fmla="*/ 18 w 340"/>
              <a:gd name="T33" fmla="*/ 24 h 346"/>
              <a:gd name="T34" fmla="*/ 20 w 340"/>
              <a:gd name="T35" fmla="*/ 24 h 346"/>
              <a:gd name="T36" fmla="*/ 8 w 340"/>
              <a:gd name="T37" fmla="*/ 46 h 346"/>
              <a:gd name="T38" fmla="*/ 4 w 340"/>
              <a:gd name="T39" fmla="*/ 56 h 346"/>
              <a:gd name="T40" fmla="*/ 2 w 340"/>
              <a:gd name="T41" fmla="*/ 68 h 346"/>
              <a:gd name="T42" fmla="*/ 2 w 340"/>
              <a:gd name="T43" fmla="*/ 112 h 346"/>
              <a:gd name="T44" fmla="*/ 18 w 340"/>
              <a:gd name="T45" fmla="*/ 156 h 346"/>
              <a:gd name="T46" fmla="*/ 48 w 340"/>
              <a:gd name="T47" fmla="*/ 202 h 346"/>
              <a:gd name="T48" fmla="*/ 92 w 340"/>
              <a:gd name="T49" fmla="*/ 254 h 346"/>
              <a:gd name="T50" fmla="*/ 110 w 340"/>
              <a:gd name="T51" fmla="*/ 270 h 346"/>
              <a:gd name="T52" fmla="*/ 146 w 340"/>
              <a:gd name="T53" fmla="*/ 300 h 346"/>
              <a:gd name="T54" fmla="*/ 192 w 340"/>
              <a:gd name="T55" fmla="*/ 328 h 346"/>
              <a:gd name="T56" fmla="*/ 240 w 340"/>
              <a:gd name="T57" fmla="*/ 344 h 346"/>
              <a:gd name="T58" fmla="*/ 274 w 340"/>
              <a:gd name="T59" fmla="*/ 346 h 346"/>
              <a:gd name="T60" fmla="*/ 284 w 340"/>
              <a:gd name="T61" fmla="*/ 344 h 346"/>
              <a:gd name="T62" fmla="*/ 296 w 340"/>
              <a:gd name="T63" fmla="*/ 340 h 346"/>
              <a:gd name="T64" fmla="*/ 316 w 340"/>
              <a:gd name="T65" fmla="*/ 328 h 346"/>
              <a:gd name="T66" fmla="*/ 332 w 340"/>
              <a:gd name="T67" fmla="*/ 314 h 346"/>
              <a:gd name="T68" fmla="*/ 338 w 340"/>
              <a:gd name="T69" fmla="*/ 304 h 346"/>
              <a:gd name="T70" fmla="*/ 338 w 340"/>
              <a:gd name="T71" fmla="*/ 282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0" h="346">
                <a:moveTo>
                  <a:pt x="332" y="274"/>
                </a:moveTo>
                <a:lnTo>
                  <a:pt x="280" y="220"/>
                </a:lnTo>
                <a:lnTo>
                  <a:pt x="280" y="220"/>
                </a:lnTo>
                <a:lnTo>
                  <a:pt x="272" y="214"/>
                </a:lnTo>
                <a:lnTo>
                  <a:pt x="262" y="212"/>
                </a:lnTo>
                <a:lnTo>
                  <a:pt x="250" y="214"/>
                </a:lnTo>
                <a:lnTo>
                  <a:pt x="242" y="220"/>
                </a:lnTo>
                <a:lnTo>
                  <a:pt x="216" y="248"/>
                </a:lnTo>
                <a:lnTo>
                  <a:pt x="216" y="248"/>
                </a:lnTo>
                <a:lnTo>
                  <a:pt x="210" y="244"/>
                </a:lnTo>
                <a:lnTo>
                  <a:pt x="210" y="244"/>
                </a:lnTo>
                <a:lnTo>
                  <a:pt x="180" y="228"/>
                </a:lnTo>
                <a:lnTo>
                  <a:pt x="164" y="214"/>
                </a:lnTo>
                <a:lnTo>
                  <a:pt x="146" y="198"/>
                </a:lnTo>
                <a:lnTo>
                  <a:pt x="146" y="198"/>
                </a:lnTo>
                <a:lnTo>
                  <a:pt x="130" y="180"/>
                </a:lnTo>
                <a:lnTo>
                  <a:pt x="118" y="162"/>
                </a:lnTo>
                <a:lnTo>
                  <a:pt x="100" y="132"/>
                </a:lnTo>
                <a:lnTo>
                  <a:pt x="100" y="132"/>
                </a:lnTo>
                <a:lnTo>
                  <a:pt x="98" y="128"/>
                </a:lnTo>
                <a:lnTo>
                  <a:pt x="116" y="110"/>
                </a:lnTo>
                <a:lnTo>
                  <a:pt x="124" y="100"/>
                </a:lnTo>
                <a:lnTo>
                  <a:pt x="124" y="100"/>
                </a:lnTo>
                <a:lnTo>
                  <a:pt x="130" y="90"/>
                </a:lnTo>
                <a:lnTo>
                  <a:pt x="132" y="80"/>
                </a:lnTo>
                <a:lnTo>
                  <a:pt x="130" y="70"/>
                </a:lnTo>
                <a:lnTo>
                  <a:pt x="124" y="60"/>
                </a:lnTo>
                <a:lnTo>
                  <a:pt x="72" y="8"/>
                </a:lnTo>
                <a:lnTo>
                  <a:pt x="72" y="8"/>
                </a:lnTo>
                <a:lnTo>
                  <a:pt x="64" y="2"/>
                </a:lnTo>
                <a:lnTo>
                  <a:pt x="54" y="0"/>
                </a:lnTo>
                <a:lnTo>
                  <a:pt x="42" y="2"/>
                </a:lnTo>
                <a:lnTo>
                  <a:pt x="34" y="8"/>
                </a:lnTo>
                <a:lnTo>
                  <a:pt x="18" y="24"/>
                </a:lnTo>
                <a:lnTo>
                  <a:pt x="20" y="24"/>
                </a:lnTo>
                <a:lnTo>
                  <a:pt x="20" y="24"/>
                </a:lnTo>
                <a:lnTo>
                  <a:pt x="12" y="34"/>
                </a:lnTo>
                <a:lnTo>
                  <a:pt x="8" y="46"/>
                </a:lnTo>
                <a:lnTo>
                  <a:pt x="8" y="46"/>
                </a:lnTo>
                <a:lnTo>
                  <a:pt x="4" y="56"/>
                </a:lnTo>
                <a:lnTo>
                  <a:pt x="2" y="68"/>
                </a:lnTo>
                <a:lnTo>
                  <a:pt x="2" y="68"/>
                </a:lnTo>
                <a:lnTo>
                  <a:pt x="0" y="90"/>
                </a:lnTo>
                <a:lnTo>
                  <a:pt x="2" y="112"/>
                </a:lnTo>
                <a:lnTo>
                  <a:pt x="8" y="134"/>
                </a:lnTo>
                <a:lnTo>
                  <a:pt x="18" y="156"/>
                </a:lnTo>
                <a:lnTo>
                  <a:pt x="30" y="178"/>
                </a:lnTo>
                <a:lnTo>
                  <a:pt x="48" y="202"/>
                </a:lnTo>
                <a:lnTo>
                  <a:pt x="68" y="226"/>
                </a:lnTo>
                <a:lnTo>
                  <a:pt x="92" y="254"/>
                </a:lnTo>
                <a:lnTo>
                  <a:pt x="92" y="254"/>
                </a:lnTo>
                <a:lnTo>
                  <a:pt x="110" y="270"/>
                </a:lnTo>
                <a:lnTo>
                  <a:pt x="128" y="286"/>
                </a:lnTo>
                <a:lnTo>
                  <a:pt x="146" y="300"/>
                </a:lnTo>
                <a:lnTo>
                  <a:pt x="162" y="310"/>
                </a:lnTo>
                <a:lnTo>
                  <a:pt x="192" y="328"/>
                </a:lnTo>
                <a:lnTo>
                  <a:pt x="218" y="338"/>
                </a:lnTo>
                <a:lnTo>
                  <a:pt x="240" y="344"/>
                </a:lnTo>
                <a:lnTo>
                  <a:pt x="258" y="346"/>
                </a:lnTo>
                <a:lnTo>
                  <a:pt x="274" y="346"/>
                </a:lnTo>
                <a:lnTo>
                  <a:pt x="274" y="346"/>
                </a:lnTo>
                <a:lnTo>
                  <a:pt x="284" y="344"/>
                </a:lnTo>
                <a:lnTo>
                  <a:pt x="296" y="340"/>
                </a:lnTo>
                <a:lnTo>
                  <a:pt x="296" y="340"/>
                </a:lnTo>
                <a:lnTo>
                  <a:pt x="306" y="336"/>
                </a:lnTo>
                <a:lnTo>
                  <a:pt x="316" y="328"/>
                </a:lnTo>
                <a:lnTo>
                  <a:pt x="316" y="328"/>
                </a:lnTo>
                <a:lnTo>
                  <a:pt x="332" y="314"/>
                </a:lnTo>
                <a:lnTo>
                  <a:pt x="332" y="314"/>
                </a:lnTo>
                <a:lnTo>
                  <a:pt x="338" y="304"/>
                </a:lnTo>
                <a:lnTo>
                  <a:pt x="340" y="294"/>
                </a:lnTo>
                <a:lnTo>
                  <a:pt x="338" y="282"/>
                </a:lnTo>
                <a:lnTo>
                  <a:pt x="332" y="2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15"/>
          <p:cNvSpPr>
            <a:spLocks/>
          </p:cNvSpPr>
          <p:nvPr/>
        </p:nvSpPr>
        <p:spPr bwMode="auto">
          <a:xfrm>
            <a:off x="9774237" y="3106249"/>
            <a:ext cx="590550" cy="228600"/>
          </a:xfrm>
          <a:custGeom>
            <a:avLst/>
            <a:gdLst>
              <a:gd name="T0" fmla="*/ 234 w 372"/>
              <a:gd name="T1" fmla="*/ 144 h 144"/>
              <a:gd name="T2" fmla="*/ 94 w 372"/>
              <a:gd name="T3" fmla="*/ 108 h 144"/>
              <a:gd name="T4" fmla="*/ 94 w 372"/>
              <a:gd name="T5" fmla="*/ 108 h 144"/>
              <a:gd name="T6" fmla="*/ 90 w 372"/>
              <a:gd name="T7" fmla="*/ 108 h 144"/>
              <a:gd name="T8" fmla="*/ 90 w 372"/>
              <a:gd name="T9" fmla="*/ 108 h 144"/>
              <a:gd name="T10" fmla="*/ 84 w 372"/>
              <a:gd name="T11" fmla="*/ 108 h 144"/>
              <a:gd name="T12" fmla="*/ 0 w 372"/>
              <a:gd name="T13" fmla="*/ 136 h 144"/>
              <a:gd name="T14" fmla="*/ 20 w 372"/>
              <a:gd name="T15" fmla="*/ 34 h 144"/>
              <a:gd name="T16" fmla="*/ 132 w 372"/>
              <a:gd name="T17" fmla="*/ 0 h 144"/>
              <a:gd name="T18" fmla="*/ 132 w 372"/>
              <a:gd name="T19" fmla="*/ 0 h 144"/>
              <a:gd name="T20" fmla="*/ 154 w 372"/>
              <a:gd name="T21" fmla="*/ 34 h 144"/>
              <a:gd name="T22" fmla="*/ 172 w 372"/>
              <a:gd name="T23" fmla="*/ 62 h 144"/>
              <a:gd name="T24" fmla="*/ 192 w 372"/>
              <a:gd name="T25" fmla="*/ 88 h 144"/>
              <a:gd name="T26" fmla="*/ 192 w 372"/>
              <a:gd name="T27" fmla="*/ 88 h 144"/>
              <a:gd name="T28" fmla="*/ 202 w 372"/>
              <a:gd name="T29" fmla="*/ 74 h 144"/>
              <a:gd name="T30" fmla="*/ 226 w 372"/>
              <a:gd name="T31" fmla="*/ 38 h 144"/>
              <a:gd name="T32" fmla="*/ 348 w 372"/>
              <a:gd name="T33" fmla="*/ 0 h 144"/>
              <a:gd name="T34" fmla="*/ 372 w 372"/>
              <a:gd name="T35" fmla="*/ 106 h 144"/>
              <a:gd name="T36" fmla="*/ 234 w 372"/>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2" h="144">
                <a:moveTo>
                  <a:pt x="234" y="144"/>
                </a:moveTo>
                <a:lnTo>
                  <a:pt x="94" y="108"/>
                </a:lnTo>
                <a:lnTo>
                  <a:pt x="94" y="108"/>
                </a:lnTo>
                <a:lnTo>
                  <a:pt x="90" y="108"/>
                </a:lnTo>
                <a:lnTo>
                  <a:pt x="90" y="108"/>
                </a:lnTo>
                <a:lnTo>
                  <a:pt x="84" y="108"/>
                </a:lnTo>
                <a:lnTo>
                  <a:pt x="0" y="136"/>
                </a:lnTo>
                <a:lnTo>
                  <a:pt x="20" y="34"/>
                </a:lnTo>
                <a:lnTo>
                  <a:pt x="132" y="0"/>
                </a:lnTo>
                <a:lnTo>
                  <a:pt x="132" y="0"/>
                </a:lnTo>
                <a:lnTo>
                  <a:pt x="154" y="34"/>
                </a:lnTo>
                <a:lnTo>
                  <a:pt x="172" y="62"/>
                </a:lnTo>
                <a:lnTo>
                  <a:pt x="192" y="88"/>
                </a:lnTo>
                <a:lnTo>
                  <a:pt x="192" y="88"/>
                </a:lnTo>
                <a:lnTo>
                  <a:pt x="202" y="74"/>
                </a:lnTo>
                <a:lnTo>
                  <a:pt x="226" y="38"/>
                </a:lnTo>
                <a:lnTo>
                  <a:pt x="348" y="0"/>
                </a:lnTo>
                <a:lnTo>
                  <a:pt x="372" y="106"/>
                </a:lnTo>
                <a:lnTo>
                  <a:pt x="23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16"/>
          <p:cNvSpPr>
            <a:spLocks/>
          </p:cNvSpPr>
          <p:nvPr/>
        </p:nvSpPr>
        <p:spPr bwMode="auto">
          <a:xfrm>
            <a:off x="9983787" y="2814149"/>
            <a:ext cx="187325" cy="187325"/>
          </a:xfrm>
          <a:custGeom>
            <a:avLst/>
            <a:gdLst>
              <a:gd name="T0" fmla="*/ 60 w 118"/>
              <a:gd name="T1" fmla="*/ 0 h 118"/>
              <a:gd name="T2" fmla="*/ 60 w 118"/>
              <a:gd name="T3" fmla="*/ 0 h 118"/>
              <a:gd name="T4" fmla="*/ 70 w 118"/>
              <a:gd name="T5" fmla="*/ 2 h 118"/>
              <a:gd name="T6" fmla="*/ 82 w 118"/>
              <a:gd name="T7" fmla="*/ 6 h 118"/>
              <a:gd name="T8" fmla="*/ 92 w 118"/>
              <a:gd name="T9" fmla="*/ 10 h 118"/>
              <a:gd name="T10" fmla="*/ 100 w 118"/>
              <a:gd name="T11" fmla="*/ 18 h 118"/>
              <a:gd name="T12" fmla="*/ 108 w 118"/>
              <a:gd name="T13" fmla="*/ 26 h 118"/>
              <a:gd name="T14" fmla="*/ 112 w 118"/>
              <a:gd name="T15" fmla="*/ 36 h 118"/>
              <a:gd name="T16" fmla="*/ 116 w 118"/>
              <a:gd name="T17" fmla="*/ 48 h 118"/>
              <a:gd name="T18" fmla="*/ 118 w 118"/>
              <a:gd name="T19" fmla="*/ 58 h 118"/>
              <a:gd name="T20" fmla="*/ 118 w 118"/>
              <a:gd name="T21" fmla="*/ 58 h 118"/>
              <a:gd name="T22" fmla="*/ 116 w 118"/>
              <a:gd name="T23" fmla="*/ 70 h 118"/>
              <a:gd name="T24" fmla="*/ 112 w 118"/>
              <a:gd name="T25" fmla="*/ 82 h 118"/>
              <a:gd name="T26" fmla="*/ 108 w 118"/>
              <a:gd name="T27" fmla="*/ 92 h 118"/>
              <a:gd name="T28" fmla="*/ 100 w 118"/>
              <a:gd name="T29" fmla="*/ 100 h 118"/>
              <a:gd name="T30" fmla="*/ 92 w 118"/>
              <a:gd name="T31" fmla="*/ 108 h 118"/>
              <a:gd name="T32" fmla="*/ 82 w 118"/>
              <a:gd name="T33" fmla="*/ 112 h 118"/>
              <a:gd name="T34" fmla="*/ 70 w 118"/>
              <a:gd name="T35" fmla="*/ 116 h 118"/>
              <a:gd name="T36" fmla="*/ 60 w 118"/>
              <a:gd name="T37" fmla="*/ 118 h 118"/>
              <a:gd name="T38" fmla="*/ 60 w 118"/>
              <a:gd name="T39" fmla="*/ 118 h 118"/>
              <a:gd name="T40" fmla="*/ 48 w 118"/>
              <a:gd name="T41" fmla="*/ 116 h 118"/>
              <a:gd name="T42" fmla="*/ 36 w 118"/>
              <a:gd name="T43" fmla="*/ 112 h 118"/>
              <a:gd name="T44" fmla="*/ 26 w 118"/>
              <a:gd name="T45" fmla="*/ 108 h 118"/>
              <a:gd name="T46" fmla="*/ 18 w 118"/>
              <a:gd name="T47" fmla="*/ 100 h 118"/>
              <a:gd name="T48" fmla="*/ 10 w 118"/>
              <a:gd name="T49" fmla="*/ 92 h 118"/>
              <a:gd name="T50" fmla="*/ 6 w 118"/>
              <a:gd name="T51" fmla="*/ 82 h 118"/>
              <a:gd name="T52" fmla="*/ 2 w 118"/>
              <a:gd name="T53" fmla="*/ 70 h 118"/>
              <a:gd name="T54" fmla="*/ 0 w 118"/>
              <a:gd name="T55" fmla="*/ 58 h 118"/>
              <a:gd name="T56" fmla="*/ 0 w 118"/>
              <a:gd name="T57" fmla="*/ 58 h 118"/>
              <a:gd name="T58" fmla="*/ 2 w 118"/>
              <a:gd name="T59" fmla="*/ 48 h 118"/>
              <a:gd name="T60" fmla="*/ 6 w 118"/>
              <a:gd name="T61" fmla="*/ 36 h 118"/>
              <a:gd name="T62" fmla="*/ 10 w 118"/>
              <a:gd name="T63" fmla="*/ 26 h 118"/>
              <a:gd name="T64" fmla="*/ 18 w 118"/>
              <a:gd name="T65" fmla="*/ 18 h 118"/>
              <a:gd name="T66" fmla="*/ 26 w 118"/>
              <a:gd name="T67" fmla="*/ 10 h 118"/>
              <a:gd name="T68" fmla="*/ 36 w 118"/>
              <a:gd name="T69" fmla="*/ 6 h 118"/>
              <a:gd name="T70" fmla="*/ 48 w 118"/>
              <a:gd name="T71" fmla="*/ 2 h 118"/>
              <a:gd name="T72" fmla="*/ 60 w 118"/>
              <a:gd name="T73"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 h="118">
                <a:moveTo>
                  <a:pt x="60" y="0"/>
                </a:moveTo>
                <a:lnTo>
                  <a:pt x="60" y="0"/>
                </a:lnTo>
                <a:lnTo>
                  <a:pt x="70" y="2"/>
                </a:lnTo>
                <a:lnTo>
                  <a:pt x="82" y="6"/>
                </a:lnTo>
                <a:lnTo>
                  <a:pt x="92" y="10"/>
                </a:lnTo>
                <a:lnTo>
                  <a:pt x="100" y="18"/>
                </a:lnTo>
                <a:lnTo>
                  <a:pt x="108" y="26"/>
                </a:lnTo>
                <a:lnTo>
                  <a:pt x="112" y="36"/>
                </a:lnTo>
                <a:lnTo>
                  <a:pt x="116" y="48"/>
                </a:lnTo>
                <a:lnTo>
                  <a:pt x="118" y="58"/>
                </a:lnTo>
                <a:lnTo>
                  <a:pt x="118" y="58"/>
                </a:lnTo>
                <a:lnTo>
                  <a:pt x="116" y="70"/>
                </a:lnTo>
                <a:lnTo>
                  <a:pt x="112" y="82"/>
                </a:lnTo>
                <a:lnTo>
                  <a:pt x="108" y="92"/>
                </a:lnTo>
                <a:lnTo>
                  <a:pt x="100" y="100"/>
                </a:lnTo>
                <a:lnTo>
                  <a:pt x="92" y="108"/>
                </a:lnTo>
                <a:lnTo>
                  <a:pt x="82" y="112"/>
                </a:lnTo>
                <a:lnTo>
                  <a:pt x="70" y="116"/>
                </a:lnTo>
                <a:lnTo>
                  <a:pt x="60" y="118"/>
                </a:lnTo>
                <a:lnTo>
                  <a:pt x="60" y="118"/>
                </a:lnTo>
                <a:lnTo>
                  <a:pt x="48" y="116"/>
                </a:lnTo>
                <a:lnTo>
                  <a:pt x="36" y="112"/>
                </a:lnTo>
                <a:lnTo>
                  <a:pt x="26" y="108"/>
                </a:lnTo>
                <a:lnTo>
                  <a:pt x="18" y="100"/>
                </a:lnTo>
                <a:lnTo>
                  <a:pt x="10" y="92"/>
                </a:lnTo>
                <a:lnTo>
                  <a:pt x="6" y="82"/>
                </a:lnTo>
                <a:lnTo>
                  <a:pt x="2" y="70"/>
                </a:lnTo>
                <a:lnTo>
                  <a:pt x="0" y="58"/>
                </a:lnTo>
                <a:lnTo>
                  <a:pt x="0" y="58"/>
                </a:lnTo>
                <a:lnTo>
                  <a:pt x="2" y="48"/>
                </a:lnTo>
                <a:lnTo>
                  <a:pt x="6" y="36"/>
                </a:lnTo>
                <a:lnTo>
                  <a:pt x="10" y="26"/>
                </a:lnTo>
                <a:lnTo>
                  <a:pt x="18" y="18"/>
                </a:lnTo>
                <a:lnTo>
                  <a:pt x="26" y="10"/>
                </a:lnTo>
                <a:lnTo>
                  <a:pt x="36" y="6"/>
                </a:lnTo>
                <a:lnTo>
                  <a:pt x="48" y="2"/>
                </a:lnTo>
                <a:lnTo>
                  <a:pt x="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21"/>
          <p:cNvSpPr>
            <a:spLocks/>
          </p:cNvSpPr>
          <p:nvPr/>
        </p:nvSpPr>
        <p:spPr bwMode="auto">
          <a:xfrm>
            <a:off x="10917237" y="2737949"/>
            <a:ext cx="736600" cy="755650"/>
          </a:xfrm>
          <a:custGeom>
            <a:avLst/>
            <a:gdLst>
              <a:gd name="T0" fmla="*/ 168 w 464"/>
              <a:gd name="T1" fmla="*/ 284 h 476"/>
              <a:gd name="T2" fmla="*/ 148 w 464"/>
              <a:gd name="T3" fmla="*/ 248 h 476"/>
              <a:gd name="T4" fmla="*/ 138 w 464"/>
              <a:gd name="T5" fmla="*/ 208 h 476"/>
              <a:gd name="T6" fmla="*/ 140 w 464"/>
              <a:gd name="T7" fmla="*/ 166 h 476"/>
              <a:gd name="T8" fmla="*/ 154 w 464"/>
              <a:gd name="T9" fmla="*/ 128 h 476"/>
              <a:gd name="T10" fmla="*/ 178 w 464"/>
              <a:gd name="T11" fmla="*/ 94 h 476"/>
              <a:gd name="T12" fmla="*/ 200 w 464"/>
              <a:gd name="T13" fmla="*/ 74 h 476"/>
              <a:gd name="T14" fmla="*/ 236 w 464"/>
              <a:gd name="T15" fmla="*/ 58 h 476"/>
              <a:gd name="T16" fmla="*/ 276 w 464"/>
              <a:gd name="T17" fmla="*/ 52 h 476"/>
              <a:gd name="T18" fmla="*/ 316 w 464"/>
              <a:gd name="T19" fmla="*/ 58 h 476"/>
              <a:gd name="T20" fmla="*/ 354 w 464"/>
              <a:gd name="T21" fmla="*/ 74 h 476"/>
              <a:gd name="T22" fmla="*/ 374 w 464"/>
              <a:gd name="T23" fmla="*/ 94 h 476"/>
              <a:gd name="T24" fmla="*/ 400 w 464"/>
              <a:gd name="T25" fmla="*/ 128 h 476"/>
              <a:gd name="T26" fmla="*/ 414 w 464"/>
              <a:gd name="T27" fmla="*/ 170 h 476"/>
              <a:gd name="T28" fmla="*/ 416 w 464"/>
              <a:gd name="T29" fmla="*/ 198 h 476"/>
              <a:gd name="T30" fmla="*/ 452 w 464"/>
              <a:gd name="T31" fmla="*/ 210 h 476"/>
              <a:gd name="T32" fmla="*/ 464 w 464"/>
              <a:gd name="T33" fmla="*/ 194 h 476"/>
              <a:gd name="T34" fmla="*/ 454 w 464"/>
              <a:gd name="T35" fmla="*/ 132 h 476"/>
              <a:gd name="T36" fmla="*/ 424 w 464"/>
              <a:gd name="T37" fmla="*/ 74 h 476"/>
              <a:gd name="T38" fmla="*/ 396 w 464"/>
              <a:gd name="T39" fmla="*/ 44 h 476"/>
              <a:gd name="T40" fmla="*/ 348 w 464"/>
              <a:gd name="T41" fmla="*/ 16 h 476"/>
              <a:gd name="T42" fmla="*/ 294 w 464"/>
              <a:gd name="T43" fmla="*/ 2 h 476"/>
              <a:gd name="T44" fmla="*/ 240 w 464"/>
              <a:gd name="T45" fmla="*/ 4 h 476"/>
              <a:gd name="T46" fmla="*/ 188 w 464"/>
              <a:gd name="T47" fmla="*/ 22 h 476"/>
              <a:gd name="T48" fmla="*/ 144 w 464"/>
              <a:gd name="T49" fmla="*/ 58 h 476"/>
              <a:gd name="T50" fmla="*/ 122 w 464"/>
              <a:gd name="T51" fmla="*/ 82 h 476"/>
              <a:gd name="T52" fmla="*/ 100 w 464"/>
              <a:gd name="T53" fmla="*/ 124 h 476"/>
              <a:gd name="T54" fmla="*/ 90 w 464"/>
              <a:gd name="T55" fmla="*/ 170 h 476"/>
              <a:gd name="T56" fmla="*/ 90 w 464"/>
              <a:gd name="T57" fmla="*/ 216 h 476"/>
              <a:gd name="T58" fmla="*/ 100 w 464"/>
              <a:gd name="T59" fmla="*/ 262 h 476"/>
              <a:gd name="T60" fmla="*/ 114 w 464"/>
              <a:gd name="T61" fmla="*/ 290 h 476"/>
              <a:gd name="T62" fmla="*/ 114 w 464"/>
              <a:gd name="T63" fmla="*/ 300 h 476"/>
              <a:gd name="T64" fmla="*/ 10 w 464"/>
              <a:gd name="T65" fmla="*/ 406 h 476"/>
              <a:gd name="T66" fmla="*/ 0 w 464"/>
              <a:gd name="T67" fmla="*/ 432 h 476"/>
              <a:gd name="T68" fmla="*/ 6 w 464"/>
              <a:gd name="T69" fmla="*/ 456 h 476"/>
              <a:gd name="T70" fmla="*/ 14 w 464"/>
              <a:gd name="T71" fmla="*/ 466 h 476"/>
              <a:gd name="T72" fmla="*/ 36 w 464"/>
              <a:gd name="T73" fmla="*/ 476 h 476"/>
              <a:gd name="T74" fmla="*/ 60 w 464"/>
              <a:gd name="T75" fmla="*/ 470 h 476"/>
              <a:gd name="T76" fmla="*/ 172 w 464"/>
              <a:gd name="T77" fmla="*/ 360 h 476"/>
              <a:gd name="T78" fmla="*/ 178 w 464"/>
              <a:gd name="T79" fmla="*/ 358 h 476"/>
              <a:gd name="T80" fmla="*/ 204 w 464"/>
              <a:gd name="T81" fmla="*/ 370 h 476"/>
              <a:gd name="T82" fmla="*/ 274 w 464"/>
              <a:gd name="T83" fmla="*/ 386 h 476"/>
              <a:gd name="T84" fmla="*/ 266 w 464"/>
              <a:gd name="T85" fmla="*/ 362 h 476"/>
              <a:gd name="T86" fmla="*/ 262 w 464"/>
              <a:gd name="T87" fmla="*/ 336 h 476"/>
              <a:gd name="T88" fmla="*/ 196 w 464"/>
              <a:gd name="T89" fmla="*/ 310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4" h="476">
                <a:moveTo>
                  <a:pt x="178" y="294"/>
                </a:moveTo>
                <a:lnTo>
                  <a:pt x="178" y="294"/>
                </a:lnTo>
                <a:lnTo>
                  <a:pt x="168" y="284"/>
                </a:lnTo>
                <a:lnTo>
                  <a:pt x="160" y="272"/>
                </a:lnTo>
                <a:lnTo>
                  <a:pt x="154" y="260"/>
                </a:lnTo>
                <a:lnTo>
                  <a:pt x="148" y="248"/>
                </a:lnTo>
                <a:lnTo>
                  <a:pt x="142" y="234"/>
                </a:lnTo>
                <a:lnTo>
                  <a:pt x="140" y="222"/>
                </a:lnTo>
                <a:lnTo>
                  <a:pt x="138" y="208"/>
                </a:lnTo>
                <a:lnTo>
                  <a:pt x="138" y="194"/>
                </a:lnTo>
                <a:lnTo>
                  <a:pt x="138" y="180"/>
                </a:lnTo>
                <a:lnTo>
                  <a:pt x="140" y="166"/>
                </a:lnTo>
                <a:lnTo>
                  <a:pt x="142" y="154"/>
                </a:lnTo>
                <a:lnTo>
                  <a:pt x="148" y="140"/>
                </a:lnTo>
                <a:lnTo>
                  <a:pt x="154" y="128"/>
                </a:lnTo>
                <a:lnTo>
                  <a:pt x="160" y="116"/>
                </a:lnTo>
                <a:lnTo>
                  <a:pt x="168" y="104"/>
                </a:lnTo>
                <a:lnTo>
                  <a:pt x="178" y="94"/>
                </a:lnTo>
                <a:lnTo>
                  <a:pt x="178" y="94"/>
                </a:lnTo>
                <a:lnTo>
                  <a:pt x="188" y="84"/>
                </a:lnTo>
                <a:lnTo>
                  <a:pt x="200" y="74"/>
                </a:lnTo>
                <a:lnTo>
                  <a:pt x="212" y="68"/>
                </a:lnTo>
                <a:lnTo>
                  <a:pt x="224" y="62"/>
                </a:lnTo>
                <a:lnTo>
                  <a:pt x="236" y="58"/>
                </a:lnTo>
                <a:lnTo>
                  <a:pt x="250" y="54"/>
                </a:lnTo>
                <a:lnTo>
                  <a:pt x="264" y="52"/>
                </a:lnTo>
                <a:lnTo>
                  <a:pt x="276" y="52"/>
                </a:lnTo>
                <a:lnTo>
                  <a:pt x="290" y="52"/>
                </a:lnTo>
                <a:lnTo>
                  <a:pt x="304" y="54"/>
                </a:lnTo>
                <a:lnTo>
                  <a:pt x="316" y="58"/>
                </a:lnTo>
                <a:lnTo>
                  <a:pt x="328" y="62"/>
                </a:lnTo>
                <a:lnTo>
                  <a:pt x="342" y="68"/>
                </a:lnTo>
                <a:lnTo>
                  <a:pt x="354" y="74"/>
                </a:lnTo>
                <a:lnTo>
                  <a:pt x="364" y="84"/>
                </a:lnTo>
                <a:lnTo>
                  <a:pt x="374" y="94"/>
                </a:lnTo>
                <a:lnTo>
                  <a:pt x="374" y="94"/>
                </a:lnTo>
                <a:lnTo>
                  <a:pt x="384" y="104"/>
                </a:lnTo>
                <a:lnTo>
                  <a:pt x="394" y="116"/>
                </a:lnTo>
                <a:lnTo>
                  <a:pt x="400" y="128"/>
                </a:lnTo>
                <a:lnTo>
                  <a:pt x="406" y="142"/>
                </a:lnTo>
                <a:lnTo>
                  <a:pt x="410" y="156"/>
                </a:lnTo>
                <a:lnTo>
                  <a:pt x="414" y="170"/>
                </a:lnTo>
                <a:lnTo>
                  <a:pt x="416" y="184"/>
                </a:lnTo>
                <a:lnTo>
                  <a:pt x="416" y="198"/>
                </a:lnTo>
                <a:lnTo>
                  <a:pt x="416" y="198"/>
                </a:lnTo>
                <a:lnTo>
                  <a:pt x="428" y="200"/>
                </a:lnTo>
                <a:lnTo>
                  <a:pt x="440" y="204"/>
                </a:lnTo>
                <a:lnTo>
                  <a:pt x="452" y="210"/>
                </a:lnTo>
                <a:lnTo>
                  <a:pt x="464" y="216"/>
                </a:lnTo>
                <a:lnTo>
                  <a:pt x="464" y="216"/>
                </a:lnTo>
                <a:lnTo>
                  <a:pt x="464" y="194"/>
                </a:lnTo>
                <a:lnTo>
                  <a:pt x="464" y="174"/>
                </a:lnTo>
                <a:lnTo>
                  <a:pt x="460" y="152"/>
                </a:lnTo>
                <a:lnTo>
                  <a:pt x="454" y="132"/>
                </a:lnTo>
                <a:lnTo>
                  <a:pt x="448" y="112"/>
                </a:lnTo>
                <a:lnTo>
                  <a:pt x="436" y="92"/>
                </a:lnTo>
                <a:lnTo>
                  <a:pt x="424" y="74"/>
                </a:lnTo>
                <a:lnTo>
                  <a:pt x="410" y="58"/>
                </a:lnTo>
                <a:lnTo>
                  <a:pt x="410" y="58"/>
                </a:lnTo>
                <a:lnTo>
                  <a:pt x="396" y="44"/>
                </a:lnTo>
                <a:lnTo>
                  <a:pt x="380" y="32"/>
                </a:lnTo>
                <a:lnTo>
                  <a:pt x="364" y="22"/>
                </a:lnTo>
                <a:lnTo>
                  <a:pt x="348" y="16"/>
                </a:lnTo>
                <a:lnTo>
                  <a:pt x="330" y="8"/>
                </a:lnTo>
                <a:lnTo>
                  <a:pt x="312" y="4"/>
                </a:lnTo>
                <a:lnTo>
                  <a:pt x="294" y="2"/>
                </a:lnTo>
                <a:lnTo>
                  <a:pt x="276" y="0"/>
                </a:lnTo>
                <a:lnTo>
                  <a:pt x="258" y="2"/>
                </a:lnTo>
                <a:lnTo>
                  <a:pt x="240" y="4"/>
                </a:lnTo>
                <a:lnTo>
                  <a:pt x="222" y="8"/>
                </a:lnTo>
                <a:lnTo>
                  <a:pt x="206" y="16"/>
                </a:lnTo>
                <a:lnTo>
                  <a:pt x="188" y="22"/>
                </a:lnTo>
                <a:lnTo>
                  <a:pt x="172" y="32"/>
                </a:lnTo>
                <a:lnTo>
                  <a:pt x="158" y="44"/>
                </a:lnTo>
                <a:lnTo>
                  <a:pt x="144" y="58"/>
                </a:lnTo>
                <a:lnTo>
                  <a:pt x="144" y="58"/>
                </a:lnTo>
                <a:lnTo>
                  <a:pt x="132" y="70"/>
                </a:lnTo>
                <a:lnTo>
                  <a:pt x="122" y="82"/>
                </a:lnTo>
                <a:lnTo>
                  <a:pt x="114" y="96"/>
                </a:lnTo>
                <a:lnTo>
                  <a:pt x="106" y="110"/>
                </a:lnTo>
                <a:lnTo>
                  <a:pt x="100" y="124"/>
                </a:lnTo>
                <a:lnTo>
                  <a:pt x="96" y="140"/>
                </a:lnTo>
                <a:lnTo>
                  <a:pt x="92" y="154"/>
                </a:lnTo>
                <a:lnTo>
                  <a:pt x="90" y="170"/>
                </a:lnTo>
                <a:lnTo>
                  <a:pt x="88" y="186"/>
                </a:lnTo>
                <a:lnTo>
                  <a:pt x="88" y="200"/>
                </a:lnTo>
                <a:lnTo>
                  <a:pt x="90" y="216"/>
                </a:lnTo>
                <a:lnTo>
                  <a:pt x="92" y="232"/>
                </a:lnTo>
                <a:lnTo>
                  <a:pt x="96" y="246"/>
                </a:lnTo>
                <a:lnTo>
                  <a:pt x="100" y="262"/>
                </a:lnTo>
                <a:lnTo>
                  <a:pt x="108" y="276"/>
                </a:lnTo>
                <a:lnTo>
                  <a:pt x="114" y="290"/>
                </a:lnTo>
                <a:lnTo>
                  <a:pt x="114" y="290"/>
                </a:lnTo>
                <a:lnTo>
                  <a:pt x="116" y="294"/>
                </a:lnTo>
                <a:lnTo>
                  <a:pt x="116" y="296"/>
                </a:lnTo>
                <a:lnTo>
                  <a:pt x="114" y="300"/>
                </a:lnTo>
                <a:lnTo>
                  <a:pt x="18" y="398"/>
                </a:lnTo>
                <a:lnTo>
                  <a:pt x="18" y="398"/>
                </a:lnTo>
                <a:lnTo>
                  <a:pt x="10" y="406"/>
                </a:lnTo>
                <a:lnTo>
                  <a:pt x="6" y="414"/>
                </a:lnTo>
                <a:lnTo>
                  <a:pt x="2" y="422"/>
                </a:lnTo>
                <a:lnTo>
                  <a:pt x="0" y="432"/>
                </a:lnTo>
                <a:lnTo>
                  <a:pt x="0" y="440"/>
                </a:lnTo>
                <a:lnTo>
                  <a:pt x="2" y="448"/>
                </a:lnTo>
                <a:lnTo>
                  <a:pt x="6" y="456"/>
                </a:lnTo>
                <a:lnTo>
                  <a:pt x="10" y="462"/>
                </a:lnTo>
                <a:lnTo>
                  <a:pt x="14" y="466"/>
                </a:lnTo>
                <a:lnTo>
                  <a:pt x="14" y="466"/>
                </a:lnTo>
                <a:lnTo>
                  <a:pt x="20" y="472"/>
                </a:lnTo>
                <a:lnTo>
                  <a:pt x="28" y="474"/>
                </a:lnTo>
                <a:lnTo>
                  <a:pt x="36" y="476"/>
                </a:lnTo>
                <a:lnTo>
                  <a:pt x="44" y="476"/>
                </a:lnTo>
                <a:lnTo>
                  <a:pt x="52" y="474"/>
                </a:lnTo>
                <a:lnTo>
                  <a:pt x="60" y="470"/>
                </a:lnTo>
                <a:lnTo>
                  <a:pt x="68" y="466"/>
                </a:lnTo>
                <a:lnTo>
                  <a:pt x="76" y="460"/>
                </a:lnTo>
                <a:lnTo>
                  <a:pt x="172" y="360"/>
                </a:lnTo>
                <a:lnTo>
                  <a:pt x="172" y="360"/>
                </a:lnTo>
                <a:lnTo>
                  <a:pt x="176" y="358"/>
                </a:lnTo>
                <a:lnTo>
                  <a:pt x="178" y="358"/>
                </a:lnTo>
                <a:lnTo>
                  <a:pt x="182" y="360"/>
                </a:lnTo>
                <a:lnTo>
                  <a:pt x="182" y="360"/>
                </a:lnTo>
                <a:lnTo>
                  <a:pt x="204" y="370"/>
                </a:lnTo>
                <a:lnTo>
                  <a:pt x="226" y="380"/>
                </a:lnTo>
                <a:lnTo>
                  <a:pt x="250" y="384"/>
                </a:lnTo>
                <a:lnTo>
                  <a:pt x="274" y="386"/>
                </a:lnTo>
                <a:lnTo>
                  <a:pt x="274" y="386"/>
                </a:lnTo>
                <a:lnTo>
                  <a:pt x="268" y="374"/>
                </a:lnTo>
                <a:lnTo>
                  <a:pt x="266" y="362"/>
                </a:lnTo>
                <a:lnTo>
                  <a:pt x="262" y="350"/>
                </a:lnTo>
                <a:lnTo>
                  <a:pt x="262" y="336"/>
                </a:lnTo>
                <a:lnTo>
                  <a:pt x="262" y="336"/>
                </a:lnTo>
                <a:lnTo>
                  <a:pt x="238" y="332"/>
                </a:lnTo>
                <a:lnTo>
                  <a:pt x="218" y="322"/>
                </a:lnTo>
                <a:lnTo>
                  <a:pt x="196" y="310"/>
                </a:lnTo>
                <a:lnTo>
                  <a:pt x="178" y="2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7" name="ZoneTexte 46"/>
          <p:cNvSpPr txBox="1"/>
          <p:nvPr/>
        </p:nvSpPr>
        <p:spPr>
          <a:xfrm>
            <a:off x="4013509" y="3070253"/>
            <a:ext cx="2917993" cy="338554"/>
          </a:xfrm>
          <a:prstGeom prst="rect">
            <a:avLst/>
          </a:prstGeom>
          <a:noFill/>
        </p:spPr>
        <p:txBody>
          <a:bodyPr wrap="square" rtlCol="0">
            <a:spAutoFit/>
          </a:bodyPr>
          <a:lstStyle/>
          <a:p>
            <a:r>
              <a:rPr lang="fr-FR" sz="1600" b="1" dirty="0">
                <a:solidFill>
                  <a:srgbClr val="E5232A"/>
                </a:solidFill>
                <a:latin typeface="HelveticaNeueLT Std Med" pitchFamily="34" charset="0"/>
              </a:rPr>
              <a:t>Formation souhaitée</a:t>
            </a:r>
          </a:p>
        </p:txBody>
      </p:sp>
      <p:sp>
        <p:nvSpPr>
          <p:cNvPr id="49" name="ZoneTexte 48"/>
          <p:cNvSpPr txBox="1"/>
          <p:nvPr/>
        </p:nvSpPr>
        <p:spPr>
          <a:xfrm>
            <a:off x="67638" y="1009333"/>
            <a:ext cx="3608387" cy="2554545"/>
          </a:xfrm>
          <a:prstGeom prst="rect">
            <a:avLst/>
          </a:prstGeom>
          <a:noFill/>
        </p:spPr>
        <p:txBody>
          <a:bodyPr wrap="square" rtlCol="0">
            <a:spAutoFit/>
          </a:bodyPr>
          <a:lstStyle/>
          <a:p>
            <a:r>
              <a:rPr lang="fr-FR" sz="1000" b="1" dirty="0">
                <a:solidFill>
                  <a:schemeClr val="bg1"/>
                </a:solidFill>
                <a:latin typeface="HelveticaNeueLT Std Med" pitchFamily="34" charset="0"/>
              </a:rPr>
              <a:t>LE/LA STAGIAIRE</a:t>
            </a:r>
          </a:p>
          <a:p>
            <a:r>
              <a:rPr lang="fr-FR" sz="1000" b="1" dirty="0">
                <a:solidFill>
                  <a:schemeClr val="bg1"/>
                </a:solidFill>
                <a:latin typeface="HelveticaNeueLT Std Med" pitchFamily="34" charset="0"/>
              </a:rPr>
              <a:t>Nom Prénom : </a:t>
            </a:r>
            <a:r>
              <a:rPr lang="fr-FR" sz="1000" dirty="0">
                <a:solidFill>
                  <a:schemeClr val="bg1"/>
                </a:solidFill>
                <a:latin typeface="Helvetica" pitchFamily="2" charset="0"/>
              </a:rPr>
              <a:t>………………………………………………….</a:t>
            </a:r>
          </a:p>
          <a:p>
            <a:r>
              <a:rPr lang="fr-FR" sz="1000" b="1" dirty="0">
                <a:solidFill>
                  <a:schemeClr val="bg1"/>
                </a:solidFill>
                <a:latin typeface="HelveticaNeueLT Std Med" pitchFamily="34" charset="0"/>
              </a:rPr>
              <a:t>Nom de naissance : </a:t>
            </a:r>
            <a:r>
              <a:rPr lang="fr-FR" sz="1000" dirty="0">
                <a:solidFill>
                  <a:schemeClr val="bg1"/>
                </a:solidFill>
                <a:latin typeface="Helvetica" pitchFamily="2" charset="0"/>
              </a:rPr>
              <a:t>……………………………………………</a:t>
            </a:r>
            <a:endParaRPr lang="fr-FR" sz="1000" b="1" dirty="0">
              <a:solidFill>
                <a:schemeClr val="bg1"/>
              </a:solidFill>
              <a:latin typeface="HelveticaNeueLT Std Med" pitchFamily="34" charset="0"/>
            </a:endParaRPr>
          </a:p>
          <a:p>
            <a:r>
              <a:rPr lang="fr-FR" sz="1000" b="1" dirty="0">
                <a:solidFill>
                  <a:schemeClr val="bg1"/>
                </a:solidFill>
                <a:latin typeface="HelveticaNeueLT Std Med" pitchFamily="34" charset="0"/>
              </a:rPr>
              <a:t>Date  de naissance :  </a:t>
            </a:r>
            <a:r>
              <a:rPr lang="fr-FR" sz="1000" dirty="0">
                <a:solidFill>
                  <a:schemeClr val="bg1"/>
                </a:solidFill>
                <a:latin typeface="Helvetica" pitchFamily="2" charset="0"/>
              </a:rPr>
              <a:t>………………………………………….</a:t>
            </a:r>
          </a:p>
          <a:p>
            <a:r>
              <a:rPr lang="fr-FR" sz="1000" b="1" dirty="0">
                <a:solidFill>
                  <a:schemeClr val="bg1"/>
                </a:solidFill>
                <a:latin typeface="Helvetica" pitchFamily="2" charset="0"/>
              </a:rPr>
              <a:t>Lieu de naissance : </a:t>
            </a:r>
            <a:r>
              <a:rPr lang="fr-FR" sz="1000" dirty="0">
                <a:solidFill>
                  <a:schemeClr val="bg1"/>
                </a:solidFill>
                <a:latin typeface="Helvetica" pitchFamily="2" charset="0"/>
              </a:rPr>
              <a:t>............................................................</a:t>
            </a:r>
            <a:endParaRPr lang="fr-FR" sz="1000" b="1" dirty="0">
              <a:solidFill>
                <a:schemeClr val="bg1"/>
              </a:solidFill>
              <a:latin typeface="HelveticaNeueLT Std Med" pitchFamily="34" charset="0"/>
            </a:endParaRPr>
          </a:p>
          <a:p>
            <a:r>
              <a:rPr lang="fr-FR" sz="1000" b="1" dirty="0">
                <a:solidFill>
                  <a:schemeClr val="bg1"/>
                </a:solidFill>
                <a:latin typeface="HelveticaNeueLT Std Med" pitchFamily="34" charset="0"/>
              </a:rPr>
              <a:t>Adresse : </a:t>
            </a:r>
            <a:r>
              <a:rPr lang="fr-FR" sz="1000" dirty="0">
                <a:solidFill>
                  <a:schemeClr val="bg1"/>
                </a:solidFill>
                <a:latin typeface="Helvetica" pitchFamily="2" charset="0"/>
              </a:rPr>
              <a:t>……………………………………………….</a:t>
            </a:r>
          </a:p>
          <a:p>
            <a:r>
              <a:rPr lang="fr-FR" sz="1000" dirty="0">
                <a:solidFill>
                  <a:schemeClr val="bg1"/>
                </a:solidFill>
                <a:latin typeface="Helvetica" pitchFamily="2" charset="0"/>
              </a:rPr>
              <a:t>……………………………………………………………</a:t>
            </a:r>
            <a:endParaRPr lang="fr-FR" sz="1000" b="1" dirty="0">
              <a:solidFill>
                <a:schemeClr val="bg1"/>
              </a:solidFill>
              <a:latin typeface="HelveticaNeueLT Std Med" pitchFamily="34" charset="0"/>
            </a:endParaRPr>
          </a:p>
          <a:p>
            <a:r>
              <a:rPr lang="fr-FR" sz="1000" b="1" dirty="0">
                <a:solidFill>
                  <a:schemeClr val="bg1"/>
                </a:solidFill>
                <a:latin typeface="HelveticaNeueLT Std Med" pitchFamily="34" charset="0"/>
              </a:rPr>
              <a:t>Tél : </a:t>
            </a:r>
            <a:r>
              <a:rPr lang="fr-FR" sz="1000" dirty="0">
                <a:solidFill>
                  <a:schemeClr val="bg1"/>
                </a:solidFill>
                <a:latin typeface="Helvetica" pitchFamily="2" charset="0"/>
              </a:rPr>
              <a:t>……………………………………………………..</a:t>
            </a:r>
            <a:endParaRPr lang="fr-FR" sz="1000" b="1" dirty="0">
              <a:solidFill>
                <a:schemeClr val="bg1"/>
              </a:solidFill>
              <a:latin typeface="HelveticaNeueLT Std Med" pitchFamily="34" charset="0"/>
            </a:endParaRPr>
          </a:p>
          <a:p>
            <a:r>
              <a:rPr lang="fr-FR" sz="1000" b="1" dirty="0">
                <a:solidFill>
                  <a:schemeClr val="bg1"/>
                </a:solidFill>
                <a:latin typeface="HelveticaNeueLT Std Med" pitchFamily="34" charset="0"/>
              </a:rPr>
              <a:t>Mail : </a:t>
            </a:r>
            <a:r>
              <a:rPr lang="fr-FR" sz="1000" dirty="0">
                <a:solidFill>
                  <a:schemeClr val="bg1"/>
                </a:solidFill>
                <a:latin typeface="Helvetica" pitchFamily="2" charset="0"/>
              </a:rPr>
              <a:t>……………………………………………………</a:t>
            </a:r>
            <a:endParaRPr lang="fr-FR" sz="1000" b="1" dirty="0">
              <a:solidFill>
                <a:schemeClr val="bg1"/>
              </a:solidFill>
              <a:latin typeface="HelveticaNeueLT Std Med" pitchFamily="34" charset="0"/>
            </a:endParaRPr>
          </a:p>
          <a:p>
            <a:r>
              <a:rPr lang="fr-FR" sz="1000" b="1" dirty="0">
                <a:solidFill>
                  <a:schemeClr val="bg1"/>
                </a:solidFill>
                <a:latin typeface="HelveticaNeueLT Std Med" pitchFamily="34" charset="0"/>
              </a:rPr>
              <a:t>N° </a:t>
            </a:r>
            <a:r>
              <a:rPr lang="fr-FR" sz="1000" b="1" dirty="0" err="1">
                <a:solidFill>
                  <a:schemeClr val="bg1"/>
                </a:solidFill>
                <a:latin typeface="HelveticaNeueLT Std Med" pitchFamily="34" charset="0"/>
              </a:rPr>
              <a:t>Certiphyto</a:t>
            </a:r>
            <a:r>
              <a:rPr lang="fr-FR" sz="1000" b="1" dirty="0">
                <a:solidFill>
                  <a:schemeClr val="bg1"/>
                </a:solidFill>
                <a:latin typeface="HelveticaNeueLT Std Med" pitchFamily="34" charset="0"/>
              </a:rPr>
              <a:t> : </a:t>
            </a:r>
            <a:r>
              <a:rPr lang="fr-FR" sz="1000" dirty="0">
                <a:solidFill>
                  <a:schemeClr val="bg1"/>
                </a:solidFill>
                <a:latin typeface="Helvetica" pitchFamily="2" charset="0"/>
              </a:rPr>
              <a:t>………………………………………..</a:t>
            </a:r>
            <a:br>
              <a:rPr lang="fr-FR" sz="1000" dirty="0">
                <a:solidFill>
                  <a:schemeClr val="bg1"/>
                </a:solidFill>
                <a:latin typeface="Helvetica" pitchFamily="2" charset="0"/>
              </a:rPr>
            </a:br>
            <a:r>
              <a:rPr lang="fr-FR" sz="1000" b="1" dirty="0">
                <a:solidFill>
                  <a:schemeClr val="bg1"/>
                </a:solidFill>
                <a:latin typeface="HelveticaNeueLT Std Med" pitchFamily="34" charset="0"/>
              </a:rPr>
              <a:t>Fin de validité : </a:t>
            </a:r>
            <a:r>
              <a:rPr lang="fr-FR" sz="1000" dirty="0">
                <a:solidFill>
                  <a:schemeClr val="bg1"/>
                </a:solidFill>
                <a:latin typeface="Helvetica" pitchFamily="2" charset="0"/>
              </a:rPr>
              <a:t>……………………………………….</a:t>
            </a:r>
            <a:endParaRPr lang="fr-FR" sz="1000" b="1" dirty="0">
              <a:solidFill>
                <a:schemeClr val="bg1"/>
              </a:solidFill>
              <a:latin typeface="HelveticaNeueLT Std Med" pitchFamily="34" charset="0"/>
            </a:endParaRPr>
          </a:p>
          <a:p>
            <a:r>
              <a:rPr lang="fr-FR" sz="1000" b="1" dirty="0">
                <a:solidFill>
                  <a:schemeClr val="bg1"/>
                </a:solidFill>
                <a:latin typeface="HelveticaNeueLT Std Med" pitchFamily="34" charset="0"/>
              </a:rPr>
              <a:t>J’accepte de recevoir la convocation par mail10 jours avant le début du stage  :  oui     non</a:t>
            </a:r>
          </a:p>
          <a:p>
            <a:r>
              <a:rPr lang="fr-FR" sz="1000" b="1" dirty="0">
                <a:solidFill>
                  <a:schemeClr val="bg1"/>
                </a:solidFill>
                <a:latin typeface="HelveticaNeueLT Std Med" pitchFamily="34" charset="0"/>
              </a:rPr>
              <a:t>Dans l’éventualité d’un covoiturage, acceptez-vous de transmettre vos coordonnées (commune, mail, téléphone) :  oui     non</a:t>
            </a:r>
          </a:p>
        </p:txBody>
      </p:sp>
      <p:sp>
        <p:nvSpPr>
          <p:cNvPr id="45" name="ZoneTexte 44"/>
          <p:cNvSpPr txBox="1"/>
          <p:nvPr/>
        </p:nvSpPr>
        <p:spPr>
          <a:xfrm>
            <a:off x="3889498" y="3460587"/>
            <a:ext cx="3619091" cy="577081"/>
          </a:xfrm>
          <a:prstGeom prst="rect">
            <a:avLst/>
          </a:prstGeom>
          <a:noFill/>
        </p:spPr>
        <p:txBody>
          <a:bodyPr wrap="square" rtlCol="0">
            <a:spAutoFit/>
          </a:bodyPr>
          <a:lstStyle/>
          <a:p>
            <a:pPr algn="just"/>
            <a:r>
              <a:rPr lang="fr-FR" sz="1050" b="1" dirty="0">
                <a:latin typeface="Helvetica" pitchFamily="2" charset="0"/>
              </a:rPr>
              <a:t>Conduire une mini-pelle au sein de l’exploitation </a:t>
            </a:r>
          </a:p>
          <a:p>
            <a:pPr algn="just"/>
            <a:r>
              <a:rPr lang="fr-FR" sz="1050" b="1" dirty="0">
                <a:latin typeface="Helvetica" pitchFamily="2" charset="0"/>
              </a:rPr>
              <a:t>Les lundi 24 octobre et mardi 25 octobre 2022</a:t>
            </a:r>
          </a:p>
          <a:p>
            <a:r>
              <a:rPr lang="fr-FR" sz="1050" b="1" dirty="0">
                <a:latin typeface="Helvetica" pitchFamily="2" charset="0"/>
              </a:rPr>
              <a:t>Durée : 14h – 2 jours</a:t>
            </a:r>
          </a:p>
        </p:txBody>
      </p:sp>
      <p:sp>
        <p:nvSpPr>
          <p:cNvPr id="2" name="ZoneTexte 1"/>
          <p:cNvSpPr txBox="1"/>
          <p:nvPr/>
        </p:nvSpPr>
        <p:spPr>
          <a:xfrm>
            <a:off x="3969100" y="259452"/>
            <a:ext cx="3006812" cy="338554"/>
          </a:xfrm>
          <a:prstGeom prst="rect">
            <a:avLst/>
          </a:prstGeom>
          <a:noFill/>
        </p:spPr>
        <p:txBody>
          <a:bodyPr wrap="square" rtlCol="0">
            <a:spAutoFit/>
          </a:bodyPr>
          <a:lstStyle/>
          <a:p>
            <a:r>
              <a:rPr lang="fr-FR" sz="1600" b="1" dirty="0">
                <a:solidFill>
                  <a:schemeClr val="bg1"/>
                </a:solidFill>
                <a:latin typeface="HelveticaNeueLT Std Med" pitchFamily="34" charset="0"/>
              </a:rPr>
              <a:t>BULLETIN INSCRIPTION</a:t>
            </a:r>
          </a:p>
        </p:txBody>
      </p:sp>
      <p:sp>
        <p:nvSpPr>
          <p:cNvPr id="3" name="ZoneTexte 2"/>
          <p:cNvSpPr txBox="1"/>
          <p:nvPr/>
        </p:nvSpPr>
        <p:spPr>
          <a:xfrm>
            <a:off x="3848632" y="1009333"/>
            <a:ext cx="3619091" cy="477054"/>
          </a:xfrm>
          <a:prstGeom prst="rect">
            <a:avLst/>
          </a:prstGeom>
          <a:noFill/>
        </p:spPr>
        <p:txBody>
          <a:bodyPr wrap="square" rtlCol="0">
            <a:spAutoFit/>
          </a:bodyPr>
          <a:lstStyle/>
          <a:p>
            <a:pPr algn="ctr">
              <a:lnSpc>
                <a:spcPts val="1000"/>
              </a:lnSpc>
            </a:pPr>
            <a:r>
              <a:rPr lang="fr-FR" sz="1400" b="1" baseline="30000" dirty="0">
                <a:solidFill>
                  <a:schemeClr val="bg1"/>
                </a:solidFill>
                <a:latin typeface="HelveticaNeueLT Std Med" pitchFamily="34" charset="0"/>
              </a:rPr>
              <a:t>Valant convention simplifiée ou contrat de formation professionnelle (art L. 6353-3 à L.6353-7 du Code du Travail) N° Organisme de formation : 93 13 P0014 13</a:t>
            </a:r>
            <a:endParaRPr lang="fr-FR" sz="800" b="1" baseline="30000" dirty="0">
              <a:solidFill>
                <a:schemeClr val="bg1"/>
              </a:solidFill>
              <a:latin typeface="HelveticaNeueLT Std Med" pitchFamily="34" charset="0"/>
            </a:endParaRPr>
          </a:p>
        </p:txBody>
      </p:sp>
      <p:sp>
        <p:nvSpPr>
          <p:cNvPr id="52" name="ZoneTexte 51"/>
          <p:cNvSpPr txBox="1"/>
          <p:nvPr/>
        </p:nvSpPr>
        <p:spPr>
          <a:xfrm>
            <a:off x="3926218" y="4569176"/>
            <a:ext cx="3575571" cy="1351652"/>
          </a:xfrm>
          <a:prstGeom prst="rect">
            <a:avLst/>
          </a:prstGeom>
          <a:noFill/>
        </p:spPr>
        <p:txBody>
          <a:bodyPr wrap="square" rtlCol="0">
            <a:spAutoFit/>
          </a:bodyPr>
          <a:lstStyle/>
          <a:p>
            <a:pPr algn="just">
              <a:spcAft>
                <a:spcPts val="400"/>
              </a:spcAft>
            </a:pPr>
            <a:r>
              <a:rPr lang="fr-FR" sz="1000" dirty="0">
                <a:latin typeface="Helvetica" pitchFamily="2" charset="0"/>
              </a:rPr>
              <a:t>0€/jour net de taxes </a:t>
            </a:r>
            <a:r>
              <a:rPr lang="fr-FR" sz="1400" dirty="0">
                <a:latin typeface="Helvetica" pitchFamily="2" charset="0"/>
                <a:sym typeface="Wingdings 2" panose="05020102010507070707" pitchFamily="18" charset="2"/>
              </a:rPr>
              <a:t></a:t>
            </a:r>
            <a:r>
              <a:rPr lang="fr-FR" sz="1000" dirty="0">
                <a:latin typeface="Helvetica" pitchFamily="2" charset="0"/>
              </a:rPr>
              <a:t>Chef d’exploitation, Conjoint collaborateur, Aide-Familial, Cotisant solidaire, Candidat à l’installation sous réserve de prise en charge par </a:t>
            </a:r>
            <a:r>
              <a:rPr lang="fr-FR" sz="1000" dirty="0" err="1">
                <a:latin typeface="Helvetica" pitchFamily="2" charset="0"/>
              </a:rPr>
              <a:t>Vivéa</a:t>
            </a:r>
            <a:r>
              <a:rPr lang="fr-FR" sz="1000" dirty="0">
                <a:latin typeface="Helvetica" pitchFamily="2" charset="0"/>
              </a:rPr>
              <a:t> sinon tarif autre public.</a:t>
            </a:r>
          </a:p>
          <a:p>
            <a:pPr algn="just"/>
            <a:r>
              <a:rPr lang="fr-FR" sz="1000" dirty="0">
                <a:latin typeface="Helvetica" pitchFamily="2" charset="0"/>
              </a:rPr>
              <a:t>192,50€ €/jour net de taxe </a:t>
            </a:r>
            <a:r>
              <a:rPr lang="fr-FR" sz="1400" dirty="0">
                <a:latin typeface="Helvetica" pitchFamily="2" charset="0"/>
                <a:sym typeface="Wingdings 2" panose="05020102010507070707" pitchFamily="18" charset="2"/>
              </a:rPr>
              <a:t></a:t>
            </a:r>
            <a:r>
              <a:rPr lang="fr-FR" sz="1000" dirty="0">
                <a:latin typeface="Helvetica" pitchFamily="2" charset="0"/>
              </a:rPr>
              <a:t>salarié d’exploitation  </a:t>
            </a:r>
            <a:r>
              <a:rPr lang="fr-FR" sz="1400" dirty="0">
                <a:latin typeface="Helvetica" pitchFamily="2" charset="0"/>
                <a:sym typeface="Wingdings 2" panose="05020102010507070707" pitchFamily="18" charset="2"/>
              </a:rPr>
              <a:t></a:t>
            </a:r>
            <a:r>
              <a:rPr lang="fr-FR" sz="1000" dirty="0">
                <a:latin typeface="Helvetica" pitchFamily="2" charset="0"/>
                <a:sym typeface="Wingdings 2" panose="05020102010507070707" pitchFamily="18" charset="2"/>
              </a:rPr>
              <a:t> autre statut</a:t>
            </a:r>
            <a:endParaRPr lang="fr-FR" sz="1000" dirty="0">
              <a:latin typeface="Helvetica" pitchFamily="2" charset="0"/>
            </a:endParaRPr>
          </a:p>
          <a:p>
            <a:pPr marL="171450" indent="-171450" algn="just">
              <a:spcAft>
                <a:spcPts val="400"/>
              </a:spcAft>
              <a:buFontTx/>
              <a:buChar char="-"/>
            </a:pPr>
            <a:endParaRPr lang="fr-FR" sz="1050" dirty="0">
              <a:latin typeface="Helvetica" pitchFamily="2" charset="0"/>
            </a:endParaRPr>
          </a:p>
        </p:txBody>
      </p:sp>
      <p:sp>
        <p:nvSpPr>
          <p:cNvPr id="54" name="ZoneTexte 53"/>
          <p:cNvSpPr txBox="1"/>
          <p:nvPr/>
        </p:nvSpPr>
        <p:spPr>
          <a:xfrm>
            <a:off x="3909353" y="4211062"/>
            <a:ext cx="2917993" cy="338554"/>
          </a:xfrm>
          <a:prstGeom prst="rect">
            <a:avLst/>
          </a:prstGeom>
          <a:noFill/>
        </p:spPr>
        <p:txBody>
          <a:bodyPr wrap="square" rtlCol="0">
            <a:spAutoFit/>
          </a:bodyPr>
          <a:lstStyle/>
          <a:p>
            <a:r>
              <a:rPr lang="fr-FR" sz="1600" b="1" dirty="0">
                <a:solidFill>
                  <a:srgbClr val="E5232A"/>
                </a:solidFill>
                <a:latin typeface="HelveticaNeueLT Std Med" pitchFamily="34" charset="0"/>
              </a:rPr>
              <a:t>Tarifs </a:t>
            </a:r>
          </a:p>
        </p:txBody>
      </p:sp>
      <p:sp>
        <p:nvSpPr>
          <p:cNvPr id="14" name="ZoneTexte 13"/>
          <p:cNvSpPr txBox="1"/>
          <p:nvPr/>
        </p:nvSpPr>
        <p:spPr>
          <a:xfrm>
            <a:off x="328701" y="10153650"/>
            <a:ext cx="5510124" cy="377626"/>
          </a:xfrm>
          <a:prstGeom prst="rect">
            <a:avLst/>
          </a:prstGeom>
          <a:noFill/>
        </p:spPr>
        <p:txBody>
          <a:bodyPr wrap="square" rtlCol="0">
            <a:spAutoFit/>
          </a:bodyPr>
          <a:lstStyle/>
          <a:p>
            <a:r>
              <a:rPr lang="fr-FR" sz="1200" b="1" dirty="0">
                <a:solidFill>
                  <a:srgbClr val="FF0000"/>
                </a:solidFill>
                <a:latin typeface="Helvetica" pitchFamily="2" charset="0"/>
              </a:rPr>
              <a:t>https://paca.chambres-agriculture</a:t>
            </a:r>
            <a:r>
              <a:rPr lang="fr-FR" b="1" dirty="0">
                <a:solidFill>
                  <a:srgbClr val="FF0000"/>
                </a:solidFill>
                <a:latin typeface="Helvetica" pitchFamily="2" charset="0"/>
              </a:rPr>
              <a:t>.</a:t>
            </a:r>
            <a:r>
              <a:rPr lang="fr-FR" sz="1200" b="1" dirty="0">
                <a:solidFill>
                  <a:srgbClr val="FF0000"/>
                </a:solidFill>
                <a:latin typeface="Helvetica" pitchFamily="2" charset="0"/>
              </a:rPr>
              <a:t>fr</a:t>
            </a:r>
            <a:endParaRPr lang="fr-FR" b="1" dirty="0">
              <a:solidFill>
                <a:srgbClr val="E5232A"/>
              </a:solidFill>
              <a:latin typeface="Helvetica" pitchFamily="2" charset="0"/>
            </a:endParaRPr>
          </a:p>
        </p:txBody>
      </p:sp>
      <p:sp>
        <p:nvSpPr>
          <p:cNvPr id="65" name="ZoneTexte 64"/>
          <p:cNvSpPr txBox="1"/>
          <p:nvPr/>
        </p:nvSpPr>
        <p:spPr>
          <a:xfrm>
            <a:off x="132219" y="6036053"/>
            <a:ext cx="3650721" cy="3620478"/>
          </a:xfrm>
          <a:prstGeom prst="rect">
            <a:avLst/>
          </a:prstGeom>
          <a:noFill/>
        </p:spPr>
        <p:txBody>
          <a:bodyPr wrap="square" rtlCol="0">
            <a:spAutoFit/>
          </a:bodyPr>
          <a:lstStyle/>
          <a:p>
            <a:pPr>
              <a:spcAft>
                <a:spcPts val="400"/>
              </a:spcAft>
            </a:pPr>
            <a:r>
              <a:rPr lang="fr-FR" sz="1100" dirty="0">
                <a:solidFill>
                  <a:schemeClr val="bg1"/>
                </a:solidFill>
                <a:latin typeface="Helvetica" pitchFamily="2" charset="0"/>
              </a:rPr>
              <a:t>L’ENTREPRISE</a:t>
            </a:r>
          </a:p>
          <a:p>
            <a:pPr>
              <a:spcAft>
                <a:spcPts val="400"/>
              </a:spcAft>
            </a:pPr>
            <a:r>
              <a:rPr lang="fr-FR" sz="1100" dirty="0">
                <a:solidFill>
                  <a:schemeClr val="bg1"/>
                </a:solidFill>
                <a:latin typeface="Helvetica" pitchFamily="2" charset="0"/>
              </a:rPr>
              <a:t>Raison sociale : ……………………………………………</a:t>
            </a:r>
          </a:p>
          <a:p>
            <a:pPr>
              <a:spcAft>
                <a:spcPts val="400"/>
              </a:spcAft>
            </a:pPr>
            <a:r>
              <a:rPr lang="fr-FR" sz="1100" dirty="0">
                <a:solidFill>
                  <a:schemeClr val="bg1"/>
                </a:solidFill>
                <a:latin typeface="Helvetica" pitchFamily="2" charset="0"/>
              </a:rPr>
              <a:t>N° Siret : ……………………………………………………</a:t>
            </a:r>
          </a:p>
          <a:p>
            <a:pPr>
              <a:spcAft>
                <a:spcPts val="400"/>
              </a:spcAft>
            </a:pPr>
            <a:r>
              <a:rPr lang="fr-FR" sz="1100" dirty="0">
                <a:solidFill>
                  <a:schemeClr val="bg1"/>
                </a:solidFill>
                <a:latin typeface="Helvetica" pitchFamily="2" charset="0"/>
              </a:rPr>
              <a:t>Adresse (si différente) :………………………………………………………………………………………………………………………………</a:t>
            </a:r>
          </a:p>
          <a:p>
            <a:pPr>
              <a:lnSpc>
                <a:spcPct val="107000"/>
              </a:lnSpc>
              <a:spcAft>
                <a:spcPts val="800"/>
              </a:spcAft>
              <a:tabLst>
                <a:tab pos="1620520" algn="l"/>
                <a:tab pos="4231005" algn="l"/>
              </a:tabLst>
            </a:pPr>
            <a:r>
              <a:rPr lang="fr-F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Production principale :	</a:t>
            </a:r>
          </a:p>
          <a:p>
            <a:pPr marL="171450" indent="-171450">
              <a:lnSpc>
                <a:spcPct val="107000"/>
              </a:lnSpc>
              <a:spcAft>
                <a:spcPts val="800"/>
              </a:spcAft>
              <a:buFont typeface="Wingdings 2" panose="05020102010507070707" pitchFamily="18" charset="2"/>
              <a:buChar char="£"/>
              <a:tabLst>
                <a:tab pos="1620520" algn="l"/>
                <a:tab pos="4231005" algn="l"/>
              </a:tabLst>
            </a:pP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A</a:t>
            </a:r>
            <a:r>
              <a:rPr lang="fr-FR" sz="1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rboriculture</a:t>
            </a:r>
            <a:r>
              <a:rPr lang="fr-FR" sz="1000" dirty="0">
                <a:solidFill>
                  <a:schemeClr val="bg1"/>
                </a:solidFill>
                <a:latin typeface="Calibri" panose="020F0502020204030204" pitchFamily="34" charset="0"/>
                <a:ea typeface="Calibri" panose="020F0502020204030204" pitchFamily="34" charset="0"/>
                <a:cs typeface="Arial" panose="020B0604020202020204" pitchFamily="34" charset="0"/>
              </a:rPr>
              <a:t> </a:t>
            </a: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sym typeface="Wingdings 2" panose="05020102010507070707" pitchFamily="18" charset="2"/>
              </a:rPr>
              <a:t></a:t>
            </a: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lang="fr-FR" sz="1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grandes cultures </a:t>
            </a: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sym typeface="Wingdings 2" panose="05020102010507070707" pitchFamily="18" charset="2"/>
              </a:rPr>
              <a:t></a:t>
            </a: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lang="fr-FR" sz="1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maraîchage </a:t>
            </a:r>
          </a:p>
          <a:p>
            <a:pPr marL="171450" indent="-171450">
              <a:lnSpc>
                <a:spcPct val="107000"/>
              </a:lnSpc>
              <a:spcAft>
                <a:spcPts val="800"/>
              </a:spcAft>
              <a:buFont typeface="Wingdings 2" panose="05020102010507070707" pitchFamily="18" charset="2"/>
              <a:buChar char="£"/>
              <a:tabLst>
                <a:tab pos="1620520" algn="l"/>
                <a:tab pos="4231005" algn="l"/>
              </a:tabLst>
            </a:pPr>
            <a:r>
              <a:rPr lang="fr-FR" sz="1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horticulture</a:t>
            </a:r>
            <a:r>
              <a:rPr lang="fr-FR" sz="1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sym typeface="Wingdings 2" panose="05020102010507070707" pitchFamily="18" charset="2"/>
              </a:rPr>
              <a:t>  </a:t>
            </a:r>
            <a:r>
              <a:rPr lang="fr-FR" sz="1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viticulture </a:t>
            </a: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sym typeface="Wingdings 2" panose="05020102010507070707" pitchFamily="18" charset="2"/>
              </a:rPr>
              <a:t></a:t>
            </a:r>
            <a:r>
              <a:rPr lang="fr-FR" sz="1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élevage</a:t>
            </a: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sym typeface="Wingdings 2" panose="05020102010507070707" pitchFamily="18" charset="2"/>
              </a:rPr>
              <a:t></a:t>
            </a:r>
            <a:r>
              <a:rPr lang="fr-FR" sz="10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lang="fr-FR" sz="1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autre : </a:t>
            </a:r>
            <a:r>
              <a:rPr lang="fr-FR" sz="1000" dirty="0">
                <a:solidFill>
                  <a:schemeClr val="bg1"/>
                </a:solidFill>
                <a:latin typeface="Helvetica" pitchFamily="2" charset="0"/>
              </a:rPr>
              <a:t>………………………………………………………………….</a:t>
            </a:r>
          </a:p>
          <a:p>
            <a:pPr>
              <a:lnSpc>
                <a:spcPct val="107000"/>
              </a:lnSpc>
              <a:spcAft>
                <a:spcPts val="800"/>
              </a:spcAft>
            </a:pPr>
            <a:r>
              <a:rPr lang="fr-FR" sz="10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Nom du responsable de l’inscription (si différent du stagiaire) :</a:t>
            </a:r>
            <a:r>
              <a:rPr lang="fr-FR" sz="1000" dirty="0">
                <a:solidFill>
                  <a:schemeClr val="bg1"/>
                </a:solidFill>
                <a:latin typeface="Verdana" panose="020B0604030504040204" pitchFamily="34" charset="0"/>
                <a:ea typeface="Calibri" panose="020F0502020204030204" pitchFamily="34" charset="0"/>
                <a:cs typeface="Times New Roman" panose="02020603050405020304" pitchFamily="18" charset="0"/>
              </a:rPr>
              <a:t> </a:t>
            </a:r>
            <a:r>
              <a:rPr lang="fr-FR" sz="1000" dirty="0">
                <a:solidFill>
                  <a:schemeClr val="bg1"/>
                </a:solidFill>
                <a:latin typeface="Helvetica" pitchFamily="2" charset="0"/>
              </a:rPr>
              <a:t>……………………………………………………</a:t>
            </a:r>
            <a:endParaRPr lang="fr-F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400"/>
              </a:spcAft>
            </a:pPr>
            <a:r>
              <a:rPr lang="fr-FR" sz="10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Mél : </a:t>
            </a:r>
            <a:r>
              <a:rPr lang="fr-FR" sz="1000" dirty="0">
                <a:solidFill>
                  <a:schemeClr val="bg1"/>
                </a:solidFill>
                <a:latin typeface="Helvetica" pitchFamily="2" charset="0"/>
              </a:rPr>
              <a:t>……………………………………………………………</a:t>
            </a:r>
          </a:p>
          <a:p>
            <a:pPr>
              <a:lnSpc>
                <a:spcPct val="107000"/>
              </a:lnSpc>
              <a:spcAft>
                <a:spcPts val="800"/>
              </a:spcAft>
            </a:pPr>
            <a:r>
              <a:rPr lang="fr-FR" sz="10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Tél : </a:t>
            </a:r>
            <a:r>
              <a:rPr lang="fr-FR" sz="1000" dirty="0">
                <a:solidFill>
                  <a:schemeClr val="bg1"/>
                </a:solidFill>
                <a:latin typeface="Helvetica" pitchFamily="2" charset="0"/>
              </a:rPr>
              <a:t>…………………………………………………………….</a:t>
            </a:r>
          </a:p>
          <a:p>
            <a:pPr>
              <a:lnSpc>
                <a:spcPct val="107000"/>
              </a:lnSpc>
              <a:spcAft>
                <a:spcPts val="800"/>
              </a:spcAft>
            </a:pPr>
            <a:endParaRPr lang="fr-F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400"/>
              </a:spcAft>
            </a:pPr>
            <a:endParaRPr lang="fr-FR" sz="1100" dirty="0">
              <a:solidFill>
                <a:schemeClr val="bg1"/>
              </a:solidFill>
              <a:latin typeface="Helvetica" pitchFamily="2" charset="0"/>
            </a:endParaRPr>
          </a:p>
        </p:txBody>
      </p:sp>
      <p:sp>
        <p:nvSpPr>
          <p:cNvPr id="66" name="ZoneTexte 65"/>
          <p:cNvSpPr txBox="1"/>
          <p:nvPr/>
        </p:nvSpPr>
        <p:spPr>
          <a:xfrm>
            <a:off x="84360" y="9091116"/>
            <a:ext cx="3768279" cy="1323439"/>
          </a:xfrm>
          <a:prstGeom prst="rect">
            <a:avLst/>
          </a:prstGeom>
          <a:noFill/>
        </p:spPr>
        <p:txBody>
          <a:bodyPr wrap="square" rtlCol="0">
            <a:spAutoFit/>
          </a:bodyPr>
          <a:lstStyle/>
          <a:p>
            <a:r>
              <a:rPr lang="fr-FR" sz="800" b="1" dirty="0">
                <a:latin typeface="Helvetica" pitchFamily="2" charset="0"/>
              </a:rPr>
              <a:t>* Pour les personnes installées depuis moins de 2 nans, joindre une attestation MSA</a:t>
            </a:r>
          </a:p>
          <a:p>
            <a:r>
              <a:rPr lang="fr-FR" sz="800" b="1" dirty="0">
                <a:latin typeface="Helvetica" pitchFamily="2" charset="0"/>
              </a:rPr>
              <a:t>** Contacter le service formation de la Chambre d’Agriculture</a:t>
            </a:r>
          </a:p>
          <a:p>
            <a:r>
              <a:rPr lang="fr-FR" sz="800" b="1" dirty="0">
                <a:latin typeface="Helvetica" pitchFamily="2" charset="0"/>
              </a:rPr>
              <a:t>***</a:t>
            </a:r>
            <a:r>
              <a:rPr lang="fr-FR" sz="800" b="1" dirty="0">
                <a:solidFill>
                  <a:srgbClr val="00B0F0"/>
                </a:solidFill>
                <a:latin typeface="Helvetica" pitchFamily="2" charset="0"/>
              </a:rPr>
              <a:t> Les personnes en situation de handicap ou difficultés d’apprentissage sont invitées à nous contacter </a:t>
            </a:r>
            <a:r>
              <a:rPr lang="fr-FR" sz="800" b="1" dirty="0" err="1">
                <a:solidFill>
                  <a:srgbClr val="00B0F0"/>
                </a:solidFill>
                <a:latin typeface="Helvetica" pitchFamily="2" charset="0"/>
              </a:rPr>
              <a:t>directement</a:t>
            </a:r>
            <a:r>
              <a:rPr lang="fr-FR" sz="1200" b="1" dirty="0" err="1">
                <a:solidFill>
                  <a:schemeClr val="bg1"/>
                </a:solidFill>
                <a:latin typeface="Helvetica" pitchFamily="2" charset="0"/>
              </a:rPr>
              <a:t>Contact</a:t>
            </a:r>
            <a:r>
              <a:rPr lang="fr-FR" sz="1200" b="1" dirty="0">
                <a:solidFill>
                  <a:schemeClr val="bg1"/>
                </a:solidFill>
                <a:latin typeface="Helvetica" pitchFamily="2" charset="0"/>
              </a:rPr>
              <a:t> - Inscription :</a:t>
            </a:r>
          </a:p>
          <a:p>
            <a:r>
              <a:rPr lang="fr-FR" sz="1200" b="1" dirty="0">
                <a:solidFill>
                  <a:schemeClr val="bg1"/>
                </a:solidFill>
                <a:latin typeface="Helvetica" pitchFamily="2" charset="0"/>
              </a:rPr>
              <a:t>Elodie FORLANI</a:t>
            </a:r>
          </a:p>
          <a:p>
            <a:r>
              <a:rPr lang="fr-FR" sz="1200" b="1" dirty="0">
                <a:solidFill>
                  <a:schemeClr val="bg1"/>
                </a:solidFill>
                <a:latin typeface="Helvetica" pitchFamily="2" charset="0"/>
              </a:rPr>
              <a:t>04 agri.fr</a:t>
            </a:r>
          </a:p>
        </p:txBody>
      </p:sp>
      <p:pic>
        <p:nvPicPr>
          <p:cNvPr id="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4199" y="162124"/>
            <a:ext cx="2943166" cy="899768"/>
          </a:xfrm>
          <a:prstGeom prst="rect">
            <a:avLst/>
          </a:prstGeom>
          <a:noFill/>
          <a:extLst>
            <a:ext uri="{909E8E84-426E-40DD-AFC4-6F175D3DCCD1}">
              <a14:hiddenFill xmlns:a14="http://schemas.microsoft.com/office/drawing/2010/main">
                <a:solidFill>
                  <a:srgbClr val="FFFFFF"/>
                </a:solidFill>
              </a14:hiddenFill>
            </a:ext>
          </a:extLst>
        </p:spPr>
      </p:pic>
      <p:sp>
        <p:nvSpPr>
          <p:cNvPr id="44" name="ZoneTexte 43">
            <a:extLst>
              <a:ext uri="{FF2B5EF4-FFF2-40B4-BE49-F238E27FC236}">
                <a16:creationId xmlns:a16="http://schemas.microsoft.com/office/drawing/2014/main" id="{F119406C-D9BB-437C-990F-791E701C31A7}"/>
              </a:ext>
            </a:extLst>
          </p:cNvPr>
          <p:cNvSpPr txBox="1"/>
          <p:nvPr/>
        </p:nvSpPr>
        <p:spPr>
          <a:xfrm>
            <a:off x="3883290" y="1648006"/>
            <a:ext cx="3619091" cy="1169551"/>
          </a:xfrm>
          <a:prstGeom prst="rect">
            <a:avLst/>
          </a:prstGeom>
          <a:noFill/>
        </p:spPr>
        <p:txBody>
          <a:bodyPr wrap="square" rtlCol="0">
            <a:spAutoFit/>
          </a:bodyPr>
          <a:lstStyle/>
          <a:p>
            <a:pPr>
              <a:lnSpc>
                <a:spcPts val="1400"/>
              </a:lnSpc>
            </a:pPr>
            <a:r>
              <a:rPr lang="fr-FR" b="1" baseline="30000" dirty="0">
                <a:solidFill>
                  <a:schemeClr val="bg1"/>
                </a:solidFill>
                <a:latin typeface="HelveticaNeueLT Std Med" pitchFamily="34" charset="0"/>
              </a:rPr>
              <a:t>A retourner à : Chambre d’agriculture des Alpes-Maritimes – Service formation </a:t>
            </a:r>
          </a:p>
          <a:p>
            <a:pPr>
              <a:lnSpc>
                <a:spcPts val="1400"/>
              </a:lnSpc>
            </a:pPr>
            <a:r>
              <a:rPr lang="fr-FR" b="1" baseline="30000" dirty="0">
                <a:solidFill>
                  <a:schemeClr val="bg1"/>
                </a:solidFill>
                <a:latin typeface="HelveticaNeueLT Std Med" pitchFamily="34" charset="0"/>
              </a:rPr>
              <a:t>MIN Fleurs 17 – Box 85</a:t>
            </a:r>
          </a:p>
          <a:p>
            <a:pPr>
              <a:lnSpc>
                <a:spcPts val="1400"/>
              </a:lnSpc>
            </a:pPr>
            <a:r>
              <a:rPr lang="fr-FR" b="1" baseline="30000" dirty="0">
                <a:solidFill>
                  <a:schemeClr val="bg1"/>
                </a:solidFill>
                <a:latin typeface="HelveticaNeueLT Std Med" pitchFamily="34" charset="0"/>
              </a:rPr>
              <a:t>06296 NICE CEDEX 3</a:t>
            </a:r>
          </a:p>
          <a:p>
            <a:pPr>
              <a:lnSpc>
                <a:spcPts val="1400"/>
              </a:lnSpc>
            </a:pPr>
            <a:r>
              <a:rPr lang="fr-FR" b="1" baseline="30000" dirty="0">
                <a:solidFill>
                  <a:schemeClr val="bg1"/>
                </a:solidFill>
                <a:latin typeface="HelveticaNeueLT Std Med" pitchFamily="34" charset="0"/>
              </a:rPr>
              <a:t>Tel : 04 97 25 76 40 </a:t>
            </a:r>
          </a:p>
          <a:p>
            <a:pPr>
              <a:lnSpc>
                <a:spcPts val="1400"/>
              </a:lnSpc>
            </a:pPr>
            <a:r>
              <a:rPr lang="fr-FR" b="1" baseline="30000" dirty="0">
                <a:solidFill>
                  <a:schemeClr val="bg1"/>
                </a:solidFill>
                <a:latin typeface="HelveticaNeueLT Std Med" pitchFamily="34" charset="0"/>
              </a:rPr>
              <a:t>nhelle@alpes-maritimes.chambagri.fr</a:t>
            </a:r>
          </a:p>
        </p:txBody>
      </p:sp>
      <p:sp>
        <p:nvSpPr>
          <p:cNvPr id="46" name="ZoneTexte 45">
            <a:extLst>
              <a:ext uri="{FF2B5EF4-FFF2-40B4-BE49-F238E27FC236}">
                <a16:creationId xmlns:a16="http://schemas.microsoft.com/office/drawing/2014/main" id="{356A8A60-975F-4D53-B9BF-D15855C9E0B8}"/>
              </a:ext>
            </a:extLst>
          </p:cNvPr>
          <p:cNvSpPr txBox="1"/>
          <p:nvPr/>
        </p:nvSpPr>
        <p:spPr>
          <a:xfrm>
            <a:off x="3992250" y="6029053"/>
            <a:ext cx="2765533" cy="338554"/>
          </a:xfrm>
          <a:prstGeom prst="rect">
            <a:avLst/>
          </a:prstGeom>
          <a:noFill/>
        </p:spPr>
        <p:txBody>
          <a:bodyPr wrap="square" rtlCol="0">
            <a:spAutoFit/>
          </a:bodyPr>
          <a:lstStyle/>
          <a:p>
            <a:r>
              <a:rPr lang="fr-FR" sz="1600" b="1" dirty="0">
                <a:solidFill>
                  <a:srgbClr val="E5232A"/>
                </a:solidFill>
                <a:latin typeface="HelveticaNeueLT Std Med" pitchFamily="34" charset="0"/>
              </a:rPr>
              <a:t>Signature</a:t>
            </a:r>
          </a:p>
        </p:txBody>
      </p:sp>
      <p:sp>
        <p:nvSpPr>
          <p:cNvPr id="50" name="ZoneTexte 49">
            <a:extLst>
              <a:ext uri="{FF2B5EF4-FFF2-40B4-BE49-F238E27FC236}">
                <a16:creationId xmlns:a16="http://schemas.microsoft.com/office/drawing/2014/main" id="{6CFAE071-5FE3-4781-BAD5-EC45529FC25C}"/>
              </a:ext>
            </a:extLst>
          </p:cNvPr>
          <p:cNvSpPr txBox="1"/>
          <p:nvPr/>
        </p:nvSpPr>
        <p:spPr>
          <a:xfrm>
            <a:off x="3899878" y="6416546"/>
            <a:ext cx="3407965" cy="2431435"/>
          </a:xfrm>
          <a:prstGeom prst="rect">
            <a:avLst/>
          </a:prstGeom>
          <a:noFill/>
        </p:spPr>
        <p:txBody>
          <a:bodyPr wrap="square" rtlCol="0">
            <a:spAutoFit/>
          </a:bodyPr>
          <a:lstStyle/>
          <a:p>
            <a:pPr algn="just"/>
            <a:r>
              <a:rPr lang="fr-FR" sz="1050" dirty="0">
                <a:latin typeface="Helvetica" pitchFamily="2" charset="0"/>
              </a:rPr>
              <a:t>Je confirme avoir pris connaissance de la formation (objet, durée, lieu, contenus, méthodes, prérequis, nom et qualité des intervenants et sanction de la formation) et des conditions de vente accessibles sur </a:t>
            </a:r>
            <a:r>
              <a:rPr lang="fr-FR" sz="1050" dirty="0">
                <a:latin typeface="Helvetica" pitchFamily="2" charset="0"/>
                <a:hlinkClick r:id="rId3"/>
              </a:rPr>
              <a:t>https://paca.chambres-agriculture.fr/nos-formations-agricoles-en-paca</a:t>
            </a:r>
            <a:r>
              <a:rPr lang="fr-FR" sz="1050" dirty="0">
                <a:latin typeface="Helvetica" pitchFamily="2" charset="0"/>
              </a:rPr>
              <a:t>  Rubrique « se former » ou auprès du service formation.</a:t>
            </a:r>
          </a:p>
          <a:p>
            <a:pPr>
              <a:spcBef>
                <a:spcPts val="600"/>
              </a:spcBef>
            </a:pPr>
            <a:r>
              <a:rPr lang="fr-FR" sz="1050" dirty="0">
                <a:latin typeface="Helvetica" pitchFamily="2" charset="0"/>
              </a:rPr>
              <a:t>Fait à :		Signature</a:t>
            </a:r>
          </a:p>
          <a:p>
            <a:endParaRPr lang="fr-FR" sz="1050" dirty="0">
              <a:latin typeface="Helvetica" pitchFamily="2" charset="0"/>
            </a:endParaRPr>
          </a:p>
          <a:p>
            <a:r>
              <a:rPr lang="fr-FR" sz="1050" dirty="0">
                <a:latin typeface="Helvetica" pitchFamily="2" charset="0"/>
              </a:rPr>
              <a:t>Le </a:t>
            </a:r>
          </a:p>
          <a:p>
            <a:endParaRPr lang="fr-FR" sz="1050" dirty="0">
              <a:latin typeface="Helvetica" pitchFamily="2" charset="0"/>
            </a:endParaRPr>
          </a:p>
          <a:p>
            <a:endParaRPr lang="fr-FR" sz="1050" dirty="0">
              <a:latin typeface="Helvetica" pitchFamily="2" charset="0"/>
            </a:endParaRPr>
          </a:p>
          <a:p>
            <a:endParaRPr lang="fr-FR" sz="1050" dirty="0">
              <a:latin typeface="Helvetica" pitchFamily="2" charset="0"/>
            </a:endParaRPr>
          </a:p>
          <a:p>
            <a:endParaRPr lang="fr-FR" sz="1050" dirty="0">
              <a:latin typeface="Helvetica" pitchFamily="2" charset="0"/>
            </a:endParaRPr>
          </a:p>
        </p:txBody>
      </p:sp>
      <p:sp>
        <p:nvSpPr>
          <p:cNvPr id="6" name="ZoneTexte 5">
            <a:extLst>
              <a:ext uri="{FF2B5EF4-FFF2-40B4-BE49-F238E27FC236}">
                <a16:creationId xmlns:a16="http://schemas.microsoft.com/office/drawing/2014/main" id="{D79E161A-3F7C-487C-9B90-7160173E2ECD}"/>
              </a:ext>
            </a:extLst>
          </p:cNvPr>
          <p:cNvSpPr txBox="1"/>
          <p:nvPr/>
        </p:nvSpPr>
        <p:spPr>
          <a:xfrm>
            <a:off x="64199" y="3648980"/>
            <a:ext cx="3528225" cy="2400657"/>
          </a:xfrm>
          <a:prstGeom prst="rect">
            <a:avLst/>
          </a:prstGeom>
          <a:noFill/>
        </p:spPr>
        <p:txBody>
          <a:bodyPr wrap="square" rtlCol="0">
            <a:spAutoFit/>
          </a:bodyPr>
          <a:lstStyle/>
          <a:p>
            <a:r>
              <a:rPr lang="fr-FR" sz="1200" dirty="0">
                <a:solidFill>
                  <a:schemeClr val="bg1"/>
                </a:solidFill>
              </a:rPr>
              <a:t>Vous êtes * :</a:t>
            </a:r>
          </a:p>
          <a:p>
            <a:r>
              <a:rPr lang="fr-FR" sz="1200" dirty="0">
                <a:solidFill>
                  <a:schemeClr val="bg1"/>
                </a:solidFill>
              </a:rPr>
              <a:t>□ Chef d’entreprise non salarié(e), conjoint collaborateur, Aide familial, Candidat à l’installation (Rayez les mentions inutiles)	</a:t>
            </a:r>
          </a:p>
          <a:p>
            <a:r>
              <a:rPr lang="fr-FR" sz="1200" dirty="0">
                <a:solidFill>
                  <a:schemeClr val="bg1"/>
                </a:solidFill>
              </a:rPr>
              <a:t>□ Salarié(e) d’exploitation ou de coopératives</a:t>
            </a:r>
          </a:p>
          <a:p>
            <a:r>
              <a:rPr lang="fr-FR" sz="1200" dirty="0">
                <a:solidFill>
                  <a:schemeClr val="bg1"/>
                </a:solidFill>
              </a:rPr>
              <a:t>□ Inscription via Pôle Emploi   □ Inscription via CPF</a:t>
            </a:r>
          </a:p>
          <a:p>
            <a:r>
              <a:rPr lang="fr-FR" sz="8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sym typeface="Wingdings 2" panose="05020102010507070707" pitchFamily="18" charset="2"/>
              </a:rPr>
              <a:t></a:t>
            </a:r>
            <a:r>
              <a:rPr lang="fr-FR" sz="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sym typeface="Wingdings 2" panose="05020102010507070707" pitchFamily="18" charset="2"/>
              </a:rPr>
              <a:t> </a:t>
            </a:r>
            <a:r>
              <a:rPr lang="fr-FR" sz="1200" dirty="0">
                <a:solidFill>
                  <a:schemeClr val="bg1"/>
                </a:solidFill>
                <a:latin typeface="Calibri" panose="020F0502020204030204" pitchFamily="34" charset="0"/>
                <a:ea typeface="Times New Roman" panose="02020603050405020304" pitchFamily="18" charset="0"/>
                <a:cs typeface="Arial" panose="020B0604020202020204" pitchFamily="34" charset="0"/>
                <a:sym typeface="Wingdings 2" panose="05020102010507070707" pitchFamily="18" charset="2"/>
              </a:rPr>
              <a:t>Candidat à l’installation **</a:t>
            </a:r>
            <a:endParaRPr lang="fr-FR" sz="1200" dirty="0">
              <a:solidFill>
                <a:schemeClr val="bg1"/>
              </a:solidFill>
            </a:endParaRPr>
          </a:p>
          <a:p>
            <a:r>
              <a:rPr lang="fr-FR" sz="1200" dirty="0">
                <a:solidFill>
                  <a:schemeClr val="bg1"/>
                </a:solidFill>
              </a:rPr>
              <a:t>□ Autre public Précisez : </a:t>
            </a:r>
            <a:r>
              <a:rPr lang="fr-FR" sz="1200" dirty="0">
                <a:solidFill>
                  <a:schemeClr val="bg1"/>
                </a:solidFill>
                <a:latin typeface="Helvetica" pitchFamily="2" charset="0"/>
              </a:rPr>
              <a:t>……………………………..</a:t>
            </a:r>
          </a:p>
          <a:p>
            <a:endParaRPr lang="fr-FR" sz="1000" dirty="0">
              <a:solidFill>
                <a:schemeClr val="bg1"/>
              </a:solidFill>
              <a:latin typeface="Helvetica" pitchFamily="2" charset="0"/>
            </a:endParaRPr>
          </a:p>
          <a:p>
            <a:r>
              <a:rPr lang="fr-FR" sz="1000" dirty="0">
                <a:solidFill>
                  <a:schemeClr val="bg1"/>
                </a:solidFill>
                <a:latin typeface="Helvetica" pitchFamily="2" charset="0"/>
              </a:rPr>
              <a:t>Etes vous en situation de handicap ou en difficulté d’apprentissage*** : </a:t>
            </a:r>
            <a:r>
              <a:rPr lang="fr-FR" sz="1000" b="1" dirty="0">
                <a:solidFill>
                  <a:schemeClr val="bg1"/>
                </a:solidFill>
                <a:latin typeface="HelveticaNeueLT Std Med" pitchFamily="34" charset="0"/>
              </a:rPr>
              <a:t>:  oui     non</a:t>
            </a:r>
            <a:endParaRPr lang="fr-FR" sz="1000" dirty="0">
              <a:solidFill>
                <a:schemeClr val="bg1"/>
              </a:solidFill>
              <a:latin typeface="HelveticaNeueLT Std Med" pitchFamily="34" charset="0"/>
            </a:endParaRPr>
          </a:p>
          <a:p>
            <a:pPr algn="just"/>
            <a:r>
              <a:rPr lang="fr-FR" sz="800" b="1" dirty="0">
                <a:solidFill>
                  <a:schemeClr val="bg1"/>
                </a:solidFill>
              </a:rPr>
              <a:t>Afin que nos actions de formation soient accessibles à tous, nous invitons les personnes en situation de handicap, ayant besoin d’un aménagement spécifique, à nous le signaler directement</a:t>
            </a:r>
            <a:r>
              <a:rPr lang="fr-FR" sz="800" dirty="0">
                <a:solidFill>
                  <a:schemeClr val="bg1"/>
                </a:solidFill>
              </a:rPr>
              <a:t>.</a:t>
            </a:r>
          </a:p>
        </p:txBody>
      </p:sp>
      <p:sp>
        <p:nvSpPr>
          <p:cNvPr id="32" name="ZoneTexte 31">
            <a:extLst>
              <a:ext uri="{FF2B5EF4-FFF2-40B4-BE49-F238E27FC236}">
                <a16:creationId xmlns:a16="http://schemas.microsoft.com/office/drawing/2014/main" id="{826FAD64-D321-4CB9-A4BC-5C3C5FAF7DBA}"/>
              </a:ext>
            </a:extLst>
          </p:cNvPr>
          <p:cNvSpPr txBox="1"/>
          <p:nvPr/>
        </p:nvSpPr>
        <p:spPr>
          <a:xfrm>
            <a:off x="3883290" y="8076015"/>
            <a:ext cx="3330503" cy="338554"/>
          </a:xfrm>
          <a:prstGeom prst="rect">
            <a:avLst/>
          </a:prstGeom>
          <a:noFill/>
        </p:spPr>
        <p:txBody>
          <a:bodyPr wrap="square" rtlCol="0">
            <a:spAutoFit/>
          </a:bodyPr>
          <a:lstStyle/>
          <a:p>
            <a:r>
              <a:rPr lang="fr-FR" sz="1600" b="1" dirty="0">
                <a:solidFill>
                  <a:srgbClr val="E5232A"/>
                </a:solidFill>
                <a:latin typeface="HelveticaNeueLT Std Med" pitchFamily="34" charset="0"/>
              </a:rPr>
              <a:t>Pour la Chambre d’agriculture</a:t>
            </a:r>
          </a:p>
        </p:txBody>
      </p:sp>
      <p:sp>
        <p:nvSpPr>
          <p:cNvPr id="8" name="ZoneTexte 7">
            <a:extLst>
              <a:ext uri="{FF2B5EF4-FFF2-40B4-BE49-F238E27FC236}">
                <a16:creationId xmlns:a16="http://schemas.microsoft.com/office/drawing/2014/main" id="{D68757F7-60BE-417A-B726-EF353BF85CC0}"/>
              </a:ext>
            </a:extLst>
          </p:cNvPr>
          <p:cNvSpPr txBox="1"/>
          <p:nvPr/>
        </p:nvSpPr>
        <p:spPr>
          <a:xfrm>
            <a:off x="3937518" y="8398514"/>
            <a:ext cx="2053508" cy="900246"/>
          </a:xfrm>
          <a:prstGeom prst="rect">
            <a:avLst/>
          </a:prstGeom>
          <a:noFill/>
        </p:spPr>
        <p:txBody>
          <a:bodyPr wrap="square" rtlCol="0">
            <a:spAutoFit/>
          </a:bodyPr>
          <a:lstStyle/>
          <a:p>
            <a:r>
              <a:rPr lang="fr-FR" sz="1050" dirty="0">
                <a:latin typeface="Helvetica" panose="020B0604020202020204" pitchFamily="34" charset="0"/>
                <a:cs typeface="Helvetica" panose="020B0604020202020204" pitchFamily="34" charset="0"/>
              </a:rPr>
              <a:t>Le Sous-Directeur</a:t>
            </a:r>
          </a:p>
          <a:p>
            <a:r>
              <a:rPr lang="fr-FR" sz="1050" dirty="0">
                <a:latin typeface="Helvetica" panose="020B0604020202020204" pitchFamily="34" charset="0"/>
                <a:cs typeface="Helvetica" panose="020B0604020202020204" pitchFamily="34" charset="0"/>
              </a:rPr>
              <a:t>Serge GRAVEROL</a:t>
            </a:r>
          </a:p>
          <a:p>
            <a:endParaRPr lang="fr-FR" sz="1050" dirty="0">
              <a:latin typeface="Helvetica" panose="020B0604020202020204" pitchFamily="34" charset="0"/>
              <a:cs typeface="Helvetica" panose="020B0604020202020204" pitchFamily="34" charset="0"/>
            </a:endParaRPr>
          </a:p>
          <a:p>
            <a:endParaRPr lang="fr-FR" sz="1050" dirty="0">
              <a:latin typeface="Helvetica" panose="020B0604020202020204" pitchFamily="34" charset="0"/>
              <a:cs typeface="Helvetica" panose="020B0604020202020204" pitchFamily="34" charset="0"/>
            </a:endParaRPr>
          </a:p>
          <a:p>
            <a:endParaRPr lang="fr-FR" sz="1050" dirty="0">
              <a:latin typeface="Helvetica" panose="020B0604020202020204" pitchFamily="34" charset="0"/>
              <a:cs typeface="Helvetica" panose="020B0604020202020204" pitchFamily="34" charset="0"/>
            </a:endParaRPr>
          </a:p>
        </p:txBody>
      </p:sp>
      <p:sp>
        <p:nvSpPr>
          <p:cNvPr id="7" name="Espace réservé de la date 6">
            <a:extLst>
              <a:ext uri="{FF2B5EF4-FFF2-40B4-BE49-F238E27FC236}">
                <a16:creationId xmlns:a16="http://schemas.microsoft.com/office/drawing/2014/main" id="{EEA3AE47-84FC-0D36-D4E2-1B451CF86478}"/>
              </a:ext>
            </a:extLst>
          </p:cNvPr>
          <p:cNvSpPr>
            <a:spLocks noGrp="1"/>
          </p:cNvSpPr>
          <p:nvPr>
            <p:ph type="dt" sz="half" idx="10"/>
          </p:nvPr>
        </p:nvSpPr>
        <p:spPr>
          <a:xfrm>
            <a:off x="378064" y="9911199"/>
            <a:ext cx="1026304" cy="242452"/>
          </a:xfrm>
        </p:spPr>
        <p:txBody>
          <a:bodyPr/>
          <a:lstStyle/>
          <a:p>
            <a:r>
              <a:rPr lang="fr-FR" dirty="0"/>
              <a:t> </a:t>
            </a:r>
          </a:p>
        </p:txBody>
      </p:sp>
      <p:pic>
        <p:nvPicPr>
          <p:cNvPr id="13" name="Image 12">
            <a:extLst>
              <a:ext uri="{FF2B5EF4-FFF2-40B4-BE49-F238E27FC236}">
                <a16:creationId xmlns:a16="http://schemas.microsoft.com/office/drawing/2014/main" id="{02559398-BB46-2A3D-EDC4-6951AC4A42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4165" y="8848637"/>
            <a:ext cx="1420642" cy="602519"/>
          </a:xfrm>
          <a:prstGeom prst="rect">
            <a:avLst/>
          </a:prstGeom>
        </p:spPr>
      </p:pic>
      <p:sp>
        <p:nvSpPr>
          <p:cNvPr id="18" name="ZoneTexte 17">
            <a:extLst>
              <a:ext uri="{FF2B5EF4-FFF2-40B4-BE49-F238E27FC236}">
                <a16:creationId xmlns:a16="http://schemas.microsoft.com/office/drawing/2014/main" id="{4E406E3D-0F14-AD2D-74F2-1B66765155C1}"/>
              </a:ext>
            </a:extLst>
          </p:cNvPr>
          <p:cNvSpPr txBox="1"/>
          <p:nvPr/>
        </p:nvSpPr>
        <p:spPr>
          <a:xfrm>
            <a:off x="4076643" y="9554534"/>
            <a:ext cx="3425738" cy="369332"/>
          </a:xfrm>
          <a:prstGeom prst="rect">
            <a:avLst/>
          </a:prstGeom>
          <a:noFill/>
        </p:spPr>
        <p:txBody>
          <a:bodyPr wrap="square" rtlCol="0">
            <a:spAutoFit/>
          </a:bodyPr>
          <a:lstStyle/>
          <a:p>
            <a:r>
              <a:rPr lang="fr-FR" sz="900" i="1" dirty="0"/>
              <a:t>Le double de ce document vous sera remis signé. La signature de ce bulletin entraîne l’acceptation des conditions générales jointes.</a:t>
            </a:r>
          </a:p>
        </p:txBody>
      </p:sp>
      <p:sp>
        <p:nvSpPr>
          <p:cNvPr id="35" name="ZoneTexte 34">
            <a:extLst>
              <a:ext uri="{FF2B5EF4-FFF2-40B4-BE49-F238E27FC236}">
                <a16:creationId xmlns:a16="http://schemas.microsoft.com/office/drawing/2014/main" id="{62DBB8A2-7DA7-C2D6-A827-74B3DB15BFDF}"/>
              </a:ext>
            </a:extLst>
          </p:cNvPr>
          <p:cNvSpPr txBox="1"/>
          <p:nvPr/>
        </p:nvSpPr>
        <p:spPr>
          <a:xfrm>
            <a:off x="252239" y="10058886"/>
            <a:ext cx="6440181" cy="507831"/>
          </a:xfrm>
          <a:prstGeom prst="rect">
            <a:avLst/>
          </a:prstGeom>
          <a:noFill/>
        </p:spPr>
        <p:txBody>
          <a:bodyPr wrap="square" rtlCol="0">
            <a:spAutoFit/>
          </a:bodyPr>
          <a:lstStyle/>
          <a:p>
            <a:r>
              <a:rPr lang="fr-FR" sz="900" b="1" dirty="0">
                <a:solidFill>
                  <a:srgbClr val="00B050"/>
                </a:solidFill>
                <a:latin typeface="Helvetica" pitchFamily="2" charset="0"/>
              </a:rPr>
              <a:t>V maj </a:t>
            </a:r>
            <a:fld id="{EE37A516-359A-406B-8C7E-D1FBC94CC0F4}" type="datetime1">
              <a:rPr lang="fr-FR" sz="900" smtClean="0"/>
              <a:pPr/>
              <a:t>11/07/2022</a:t>
            </a:fld>
            <a:r>
              <a:rPr lang="fr-FR" sz="900" dirty="0"/>
              <a:t>   - NH</a:t>
            </a:r>
          </a:p>
          <a:p>
            <a:endParaRPr lang="fr-FR" sz="900" b="1" dirty="0">
              <a:solidFill>
                <a:srgbClr val="E5232A"/>
              </a:solidFill>
              <a:latin typeface="Helvetica" pitchFamily="2" charset="0"/>
            </a:endParaRPr>
          </a:p>
          <a:p>
            <a:endParaRPr lang="fr-FR" sz="900" b="1" dirty="0">
              <a:solidFill>
                <a:srgbClr val="E5232A"/>
              </a:solidFill>
              <a:latin typeface="Helvetica" pitchFamily="2" charset="0"/>
            </a:endParaRPr>
          </a:p>
        </p:txBody>
      </p:sp>
      <p:pic>
        <p:nvPicPr>
          <p:cNvPr id="34" name="Image 33">
            <a:extLst>
              <a:ext uri="{FF2B5EF4-FFF2-40B4-BE49-F238E27FC236}">
                <a16:creationId xmlns:a16="http://schemas.microsoft.com/office/drawing/2014/main" id="{1F80AEF5-6450-1D61-2196-3DCB6AAD5CD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24636" y="9923866"/>
            <a:ext cx="1200993" cy="621333"/>
          </a:xfrm>
          <a:prstGeom prst="rect">
            <a:avLst/>
          </a:prstGeom>
        </p:spPr>
      </p:pic>
      <p:pic>
        <p:nvPicPr>
          <p:cNvPr id="36" name="Image 35">
            <a:extLst>
              <a:ext uri="{FF2B5EF4-FFF2-40B4-BE49-F238E27FC236}">
                <a16:creationId xmlns:a16="http://schemas.microsoft.com/office/drawing/2014/main" id="{4654B05F-323E-7758-4052-C0C265BE46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74066" y="9992292"/>
            <a:ext cx="606826" cy="606826"/>
          </a:xfrm>
          <a:prstGeom prst="rect">
            <a:avLst/>
          </a:prstGeom>
        </p:spPr>
      </p:pic>
      <p:pic>
        <p:nvPicPr>
          <p:cNvPr id="38" name="Image 37">
            <a:extLst>
              <a:ext uri="{FF2B5EF4-FFF2-40B4-BE49-F238E27FC236}">
                <a16:creationId xmlns:a16="http://schemas.microsoft.com/office/drawing/2014/main" id="{4F61FB18-55A9-3214-A089-5322C578A1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23510" y="10065782"/>
            <a:ext cx="867516" cy="459846"/>
          </a:xfrm>
          <a:prstGeom prst="rect">
            <a:avLst/>
          </a:prstGeom>
        </p:spPr>
      </p:pic>
      <p:pic>
        <p:nvPicPr>
          <p:cNvPr id="40" name="Image 39">
            <a:extLst>
              <a:ext uri="{FF2B5EF4-FFF2-40B4-BE49-F238E27FC236}">
                <a16:creationId xmlns:a16="http://schemas.microsoft.com/office/drawing/2014/main" id="{CD21F37E-B093-BAF4-20A7-6548AFA0EE9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45914" y="10026485"/>
            <a:ext cx="401976" cy="417453"/>
          </a:xfrm>
          <a:prstGeom prst="rect">
            <a:avLst/>
          </a:prstGeom>
        </p:spPr>
      </p:pic>
    </p:spTree>
    <p:extLst>
      <p:ext uri="{BB962C8B-B14F-4D97-AF65-F5344CB8AC3E}">
        <p14:creationId xmlns:p14="http://schemas.microsoft.com/office/powerpoint/2010/main" val="456225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66139" y="544190"/>
            <a:ext cx="3768279" cy="12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2943166" y="678223"/>
            <a:ext cx="4533359" cy="684858"/>
          </a:xfrm>
          <a:prstGeom prst="rect">
            <a:avLst/>
          </a:prstGeom>
          <a:solidFill>
            <a:srgbClr val="99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AutoShape 5"/>
          <p:cNvSpPr>
            <a:spLocks noChangeAspect="1" noChangeArrowheads="1" noTextEdit="1"/>
          </p:cNvSpPr>
          <p:nvPr/>
        </p:nvSpPr>
        <p:spPr bwMode="auto">
          <a:xfrm>
            <a:off x="10175551" y="6147323"/>
            <a:ext cx="3298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8"/>
          <p:cNvSpPr>
            <a:spLocks/>
          </p:cNvSpPr>
          <p:nvPr/>
        </p:nvSpPr>
        <p:spPr bwMode="auto">
          <a:xfrm>
            <a:off x="9802812" y="1667974"/>
            <a:ext cx="539750" cy="549275"/>
          </a:xfrm>
          <a:custGeom>
            <a:avLst/>
            <a:gdLst>
              <a:gd name="T0" fmla="*/ 280 w 340"/>
              <a:gd name="T1" fmla="*/ 220 h 346"/>
              <a:gd name="T2" fmla="*/ 272 w 340"/>
              <a:gd name="T3" fmla="*/ 214 h 346"/>
              <a:gd name="T4" fmla="*/ 250 w 340"/>
              <a:gd name="T5" fmla="*/ 214 h 346"/>
              <a:gd name="T6" fmla="*/ 216 w 340"/>
              <a:gd name="T7" fmla="*/ 248 h 346"/>
              <a:gd name="T8" fmla="*/ 210 w 340"/>
              <a:gd name="T9" fmla="*/ 244 h 346"/>
              <a:gd name="T10" fmla="*/ 180 w 340"/>
              <a:gd name="T11" fmla="*/ 228 h 346"/>
              <a:gd name="T12" fmla="*/ 146 w 340"/>
              <a:gd name="T13" fmla="*/ 198 h 346"/>
              <a:gd name="T14" fmla="*/ 130 w 340"/>
              <a:gd name="T15" fmla="*/ 180 h 346"/>
              <a:gd name="T16" fmla="*/ 100 w 340"/>
              <a:gd name="T17" fmla="*/ 132 h 346"/>
              <a:gd name="T18" fmla="*/ 98 w 340"/>
              <a:gd name="T19" fmla="*/ 128 h 346"/>
              <a:gd name="T20" fmla="*/ 124 w 340"/>
              <a:gd name="T21" fmla="*/ 100 h 346"/>
              <a:gd name="T22" fmla="*/ 130 w 340"/>
              <a:gd name="T23" fmla="*/ 90 h 346"/>
              <a:gd name="T24" fmla="*/ 130 w 340"/>
              <a:gd name="T25" fmla="*/ 70 h 346"/>
              <a:gd name="T26" fmla="*/ 72 w 340"/>
              <a:gd name="T27" fmla="*/ 8 h 346"/>
              <a:gd name="T28" fmla="*/ 64 w 340"/>
              <a:gd name="T29" fmla="*/ 2 h 346"/>
              <a:gd name="T30" fmla="*/ 42 w 340"/>
              <a:gd name="T31" fmla="*/ 2 h 346"/>
              <a:gd name="T32" fmla="*/ 18 w 340"/>
              <a:gd name="T33" fmla="*/ 24 h 346"/>
              <a:gd name="T34" fmla="*/ 20 w 340"/>
              <a:gd name="T35" fmla="*/ 24 h 346"/>
              <a:gd name="T36" fmla="*/ 8 w 340"/>
              <a:gd name="T37" fmla="*/ 46 h 346"/>
              <a:gd name="T38" fmla="*/ 4 w 340"/>
              <a:gd name="T39" fmla="*/ 56 h 346"/>
              <a:gd name="T40" fmla="*/ 2 w 340"/>
              <a:gd name="T41" fmla="*/ 68 h 346"/>
              <a:gd name="T42" fmla="*/ 2 w 340"/>
              <a:gd name="T43" fmla="*/ 112 h 346"/>
              <a:gd name="T44" fmla="*/ 18 w 340"/>
              <a:gd name="T45" fmla="*/ 156 h 346"/>
              <a:gd name="T46" fmla="*/ 48 w 340"/>
              <a:gd name="T47" fmla="*/ 202 h 346"/>
              <a:gd name="T48" fmla="*/ 92 w 340"/>
              <a:gd name="T49" fmla="*/ 254 h 346"/>
              <a:gd name="T50" fmla="*/ 110 w 340"/>
              <a:gd name="T51" fmla="*/ 270 h 346"/>
              <a:gd name="T52" fmla="*/ 146 w 340"/>
              <a:gd name="T53" fmla="*/ 300 h 346"/>
              <a:gd name="T54" fmla="*/ 192 w 340"/>
              <a:gd name="T55" fmla="*/ 328 h 346"/>
              <a:gd name="T56" fmla="*/ 240 w 340"/>
              <a:gd name="T57" fmla="*/ 344 h 346"/>
              <a:gd name="T58" fmla="*/ 274 w 340"/>
              <a:gd name="T59" fmla="*/ 346 h 346"/>
              <a:gd name="T60" fmla="*/ 284 w 340"/>
              <a:gd name="T61" fmla="*/ 344 h 346"/>
              <a:gd name="T62" fmla="*/ 296 w 340"/>
              <a:gd name="T63" fmla="*/ 340 h 346"/>
              <a:gd name="T64" fmla="*/ 316 w 340"/>
              <a:gd name="T65" fmla="*/ 328 h 346"/>
              <a:gd name="T66" fmla="*/ 332 w 340"/>
              <a:gd name="T67" fmla="*/ 314 h 346"/>
              <a:gd name="T68" fmla="*/ 338 w 340"/>
              <a:gd name="T69" fmla="*/ 304 h 346"/>
              <a:gd name="T70" fmla="*/ 338 w 340"/>
              <a:gd name="T71" fmla="*/ 282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0" h="346">
                <a:moveTo>
                  <a:pt x="332" y="274"/>
                </a:moveTo>
                <a:lnTo>
                  <a:pt x="280" y="220"/>
                </a:lnTo>
                <a:lnTo>
                  <a:pt x="280" y="220"/>
                </a:lnTo>
                <a:lnTo>
                  <a:pt x="272" y="214"/>
                </a:lnTo>
                <a:lnTo>
                  <a:pt x="262" y="212"/>
                </a:lnTo>
                <a:lnTo>
                  <a:pt x="250" y="214"/>
                </a:lnTo>
                <a:lnTo>
                  <a:pt x="242" y="220"/>
                </a:lnTo>
                <a:lnTo>
                  <a:pt x="216" y="248"/>
                </a:lnTo>
                <a:lnTo>
                  <a:pt x="216" y="248"/>
                </a:lnTo>
                <a:lnTo>
                  <a:pt x="210" y="244"/>
                </a:lnTo>
                <a:lnTo>
                  <a:pt x="210" y="244"/>
                </a:lnTo>
                <a:lnTo>
                  <a:pt x="180" y="228"/>
                </a:lnTo>
                <a:lnTo>
                  <a:pt x="164" y="214"/>
                </a:lnTo>
                <a:lnTo>
                  <a:pt x="146" y="198"/>
                </a:lnTo>
                <a:lnTo>
                  <a:pt x="146" y="198"/>
                </a:lnTo>
                <a:lnTo>
                  <a:pt x="130" y="180"/>
                </a:lnTo>
                <a:lnTo>
                  <a:pt x="118" y="162"/>
                </a:lnTo>
                <a:lnTo>
                  <a:pt x="100" y="132"/>
                </a:lnTo>
                <a:lnTo>
                  <a:pt x="100" y="132"/>
                </a:lnTo>
                <a:lnTo>
                  <a:pt x="98" y="128"/>
                </a:lnTo>
                <a:lnTo>
                  <a:pt x="116" y="110"/>
                </a:lnTo>
                <a:lnTo>
                  <a:pt x="124" y="100"/>
                </a:lnTo>
                <a:lnTo>
                  <a:pt x="124" y="100"/>
                </a:lnTo>
                <a:lnTo>
                  <a:pt x="130" y="90"/>
                </a:lnTo>
                <a:lnTo>
                  <a:pt x="132" y="80"/>
                </a:lnTo>
                <a:lnTo>
                  <a:pt x="130" y="70"/>
                </a:lnTo>
                <a:lnTo>
                  <a:pt x="124" y="60"/>
                </a:lnTo>
                <a:lnTo>
                  <a:pt x="72" y="8"/>
                </a:lnTo>
                <a:lnTo>
                  <a:pt x="72" y="8"/>
                </a:lnTo>
                <a:lnTo>
                  <a:pt x="64" y="2"/>
                </a:lnTo>
                <a:lnTo>
                  <a:pt x="54" y="0"/>
                </a:lnTo>
                <a:lnTo>
                  <a:pt x="42" y="2"/>
                </a:lnTo>
                <a:lnTo>
                  <a:pt x="34" y="8"/>
                </a:lnTo>
                <a:lnTo>
                  <a:pt x="18" y="24"/>
                </a:lnTo>
                <a:lnTo>
                  <a:pt x="20" y="24"/>
                </a:lnTo>
                <a:lnTo>
                  <a:pt x="20" y="24"/>
                </a:lnTo>
                <a:lnTo>
                  <a:pt x="12" y="34"/>
                </a:lnTo>
                <a:lnTo>
                  <a:pt x="8" y="46"/>
                </a:lnTo>
                <a:lnTo>
                  <a:pt x="8" y="46"/>
                </a:lnTo>
                <a:lnTo>
                  <a:pt x="4" y="56"/>
                </a:lnTo>
                <a:lnTo>
                  <a:pt x="2" y="68"/>
                </a:lnTo>
                <a:lnTo>
                  <a:pt x="2" y="68"/>
                </a:lnTo>
                <a:lnTo>
                  <a:pt x="0" y="90"/>
                </a:lnTo>
                <a:lnTo>
                  <a:pt x="2" y="112"/>
                </a:lnTo>
                <a:lnTo>
                  <a:pt x="8" y="134"/>
                </a:lnTo>
                <a:lnTo>
                  <a:pt x="18" y="156"/>
                </a:lnTo>
                <a:lnTo>
                  <a:pt x="30" y="178"/>
                </a:lnTo>
                <a:lnTo>
                  <a:pt x="48" y="202"/>
                </a:lnTo>
                <a:lnTo>
                  <a:pt x="68" y="226"/>
                </a:lnTo>
                <a:lnTo>
                  <a:pt x="92" y="254"/>
                </a:lnTo>
                <a:lnTo>
                  <a:pt x="92" y="254"/>
                </a:lnTo>
                <a:lnTo>
                  <a:pt x="110" y="270"/>
                </a:lnTo>
                <a:lnTo>
                  <a:pt x="128" y="286"/>
                </a:lnTo>
                <a:lnTo>
                  <a:pt x="146" y="300"/>
                </a:lnTo>
                <a:lnTo>
                  <a:pt x="162" y="310"/>
                </a:lnTo>
                <a:lnTo>
                  <a:pt x="192" y="328"/>
                </a:lnTo>
                <a:lnTo>
                  <a:pt x="218" y="338"/>
                </a:lnTo>
                <a:lnTo>
                  <a:pt x="240" y="344"/>
                </a:lnTo>
                <a:lnTo>
                  <a:pt x="258" y="346"/>
                </a:lnTo>
                <a:lnTo>
                  <a:pt x="274" y="346"/>
                </a:lnTo>
                <a:lnTo>
                  <a:pt x="274" y="346"/>
                </a:lnTo>
                <a:lnTo>
                  <a:pt x="284" y="344"/>
                </a:lnTo>
                <a:lnTo>
                  <a:pt x="296" y="340"/>
                </a:lnTo>
                <a:lnTo>
                  <a:pt x="296" y="340"/>
                </a:lnTo>
                <a:lnTo>
                  <a:pt x="306" y="336"/>
                </a:lnTo>
                <a:lnTo>
                  <a:pt x="316" y="328"/>
                </a:lnTo>
                <a:lnTo>
                  <a:pt x="316" y="328"/>
                </a:lnTo>
                <a:lnTo>
                  <a:pt x="332" y="314"/>
                </a:lnTo>
                <a:lnTo>
                  <a:pt x="332" y="314"/>
                </a:lnTo>
                <a:lnTo>
                  <a:pt x="338" y="304"/>
                </a:lnTo>
                <a:lnTo>
                  <a:pt x="340" y="294"/>
                </a:lnTo>
                <a:lnTo>
                  <a:pt x="338" y="282"/>
                </a:lnTo>
                <a:lnTo>
                  <a:pt x="332" y="2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15"/>
          <p:cNvSpPr>
            <a:spLocks/>
          </p:cNvSpPr>
          <p:nvPr/>
        </p:nvSpPr>
        <p:spPr bwMode="auto">
          <a:xfrm>
            <a:off x="9774237" y="3106249"/>
            <a:ext cx="590550" cy="228600"/>
          </a:xfrm>
          <a:custGeom>
            <a:avLst/>
            <a:gdLst>
              <a:gd name="T0" fmla="*/ 234 w 372"/>
              <a:gd name="T1" fmla="*/ 144 h 144"/>
              <a:gd name="T2" fmla="*/ 94 w 372"/>
              <a:gd name="T3" fmla="*/ 108 h 144"/>
              <a:gd name="T4" fmla="*/ 94 w 372"/>
              <a:gd name="T5" fmla="*/ 108 h 144"/>
              <a:gd name="T6" fmla="*/ 90 w 372"/>
              <a:gd name="T7" fmla="*/ 108 h 144"/>
              <a:gd name="T8" fmla="*/ 90 w 372"/>
              <a:gd name="T9" fmla="*/ 108 h 144"/>
              <a:gd name="T10" fmla="*/ 84 w 372"/>
              <a:gd name="T11" fmla="*/ 108 h 144"/>
              <a:gd name="T12" fmla="*/ 0 w 372"/>
              <a:gd name="T13" fmla="*/ 136 h 144"/>
              <a:gd name="T14" fmla="*/ 20 w 372"/>
              <a:gd name="T15" fmla="*/ 34 h 144"/>
              <a:gd name="T16" fmla="*/ 132 w 372"/>
              <a:gd name="T17" fmla="*/ 0 h 144"/>
              <a:gd name="T18" fmla="*/ 132 w 372"/>
              <a:gd name="T19" fmla="*/ 0 h 144"/>
              <a:gd name="T20" fmla="*/ 154 w 372"/>
              <a:gd name="T21" fmla="*/ 34 h 144"/>
              <a:gd name="T22" fmla="*/ 172 w 372"/>
              <a:gd name="T23" fmla="*/ 62 h 144"/>
              <a:gd name="T24" fmla="*/ 192 w 372"/>
              <a:gd name="T25" fmla="*/ 88 h 144"/>
              <a:gd name="T26" fmla="*/ 192 w 372"/>
              <a:gd name="T27" fmla="*/ 88 h 144"/>
              <a:gd name="T28" fmla="*/ 202 w 372"/>
              <a:gd name="T29" fmla="*/ 74 h 144"/>
              <a:gd name="T30" fmla="*/ 226 w 372"/>
              <a:gd name="T31" fmla="*/ 38 h 144"/>
              <a:gd name="T32" fmla="*/ 348 w 372"/>
              <a:gd name="T33" fmla="*/ 0 h 144"/>
              <a:gd name="T34" fmla="*/ 372 w 372"/>
              <a:gd name="T35" fmla="*/ 106 h 144"/>
              <a:gd name="T36" fmla="*/ 234 w 372"/>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2" h="144">
                <a:moveTo>
                  <a:pt x="234" y="144"/>
                </a:moveTo>
                <a:lnTo>
                  <a:pt x="94" y="108"/>
                </a:lnTo>
                <a:lnTo>
                  <a:pt x="94" y="108"/>
                </a:lnTo>
                <a:lnTo>
                  <a:pt x="90" y="108"/>
                </a:lnTo>
                <a:lnTo>
                  <a:pt x="90" y="108"/>
                </a:lnTo>
                <a:lnTo>
                  <a:pt x="84" y="108"/>
                </a:lnTo>
                <a:lnTo>
                  <a:pt x="0" y="136"/>
                </a:lnTo>
                <a:lnTo>
                  <a:pt x="20" y="34"/>
                </a:lnTo>
                <a:lnTo>
                  <a:pt x="132" y="0"/>
                </a:lnTo>
                <a:lnTo>
                  <a:pt x="132" y="0"/>
                </a:lnTo>
                <a:lnTo>
                  <a:pt x="154" y="34"/>
                </a:lnTo>
                <a:lnTo>
                  <a:pt x="172" y="62"/>
                </a:lnTo>
                <a:lnTo>
                  <a:pt x="192" y="88"/>
                </a:lnTo>
                <a:lnTo>
                  <a:pt x="192" y="88"/>
                </a:lnTo>
                <a:lnTo>
                  <a:pt x="202" y="74"/>
                </a:lnTo>
                <a:lnTo>
                  <a:pt x="226" y="38"/>
                </a:lnTo>
                <a:lnTo>
                  <a:pt x="348" y="0"/>
                </a:lnTo>
                <a:lnTo>
                  <a:pt x="372" y="106"/>
                </a:lnTo>
                <a:lnTo>
                  <a:pt x="234" y="1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16"/>
          <p:cNvSpPr>
            <a:spLocks/>
          </p:cNvSpPr>
          <p:nvPr/>
        </p:nvSpPr>
        <p:spPr bwMode="auto">
          <a:xfrm>
            <a:off x="9983787" y="2814149"/>
            <a:ext cx="187325" cy="187325"/>
          </a:xfrm>
          <a:custGeom>
            <a:avLst/>
            <a:gdLst>
              <a:gd name="T0" fmla="*/ 60 w 118"/>
              <a:gd name="T1" fmla="*/ 0 h 118"/>
              <a:gd name="T2" fmla="*/ 60 w 118"/>
              <a:gd name="T3" fmla="*/ 0 h 118"/>
              <a:gd name="T4" fmla="*/ 70 w 118"/>
              <a:gd name="T5" fmla="*/ 2 h 118"/>
              <a:gd name="T6" fmla="*/ 82 w 118"/>
              <a:gd name="T7" fmla="*/ 6 h 118"/>
              <a:gd name="T8" fmla="*/ 92 w 118"/>
              <a:gd name="T9" fmla="*/ 10 h 118"/>
              <a:gd name="T10" fmla="*/ 100 w 118"/>
              <a:gd name="T11" fmla="*/ 18 h 118"/>
              <a:gd name="T12" fmla="*/ 108 w 118"/>
              <a:gd name="T13" fmla="*/ 26 h 118"/>
              <a:gd name="T14" fmla="*/ 112 w 118"/>
              <a:gd name="T15" fmla="*/ 36 h 118"/>
              <a:gd name="T16" fmla="*/ 116 w 118"/>
              <a:gd name="T17" fmla="*/ 48 h 118"/>
              <a:gd name="T18" fmla="*/ 118 w 118"/>
              <a:gd name="T19" fmla="*/ 58 h 118"/>
              <a:gd name="T20" fmla="*/ 118 w 118"/>
              <a:gd name="T21" fmla="*/ 58 h 118"/>
              <a:gd name="T22" fmla="*/ 116 w 118"/>
              <a:gd name="T23" fmla="*/ 70 h 118"/>
              <a:gd name="T24" fmla="*/ 112 w 118"/>
              <a:gd name="T25" fmla="*/ 82 h 118"/>
              <a:gd name="T26" fmla="*/ 108 w 118"/>
              <a:gd name="T27" fmla="*/ 92 h 118"/>
              <a:gd name="T28" fmla="*/ 100 w 118"/>
              <a:gd name="T29" fmla="*/ 100 h 118"/>
              <a:gd name="T30" fmla="*/ 92 w 118"/>
              <a:gd name="T31" fmla="*/ 108 h 118"/>
              <a:gd name="T32" fmla="*/ 82 w 118"/>
              <a:gd name="T33" fmla="*/ 112 h 118"/>
              <a:gd name="T34" fmla="*/ 70 w 118"/>
              <a:gd name="T35" fmla="*/ 116 h 118"/>
              <a:gd name="T36" fmla="*/ 60 w 118"/>
              <a:gd name="T37" fmla="*/ 118 h 118"/>
              <a:gd name="T38" fmla="*/ 60 w 118"/>
              <a:gd name="T39" fmla="*/ 118 h 118"/>
              <a:gd name="T40" fmla="*/ 48 w 118"/>
              <a:gd name="T41" fmla="*/ 116 h 118"/>
              <a:gd name="T42" fmla="*/ 36 w 118"/>
              <a:gd name="T43" fmla="*/ 112 h 118"/>
              <a:gd name="T44" fmla="*/ 26 w 118"/>
              <a:gd name="T45" fmla="*/ 108 h 118"/>
              <a:gd name="T46" fmla="*/ 18 w 118"/>
              <a:gd name="T47" fmla="*/ 100 h 118"/>
              <a:gd name="T48" fmla="*/ 10 w 118"/>
              <a:gd name="T49" fmla="*/ 92 h 118"/>
              <a:gd name="T50" fmla="*/ 6 w 118"/>
              <a:gd name="T51" fmla="*/ 82 h 118"/>
              <a:gd name="T52" fmla="*/ 2 w 118"/>
              <a:gd name="T53" fmla="*/ 70 h 118"/>
              <a:gd name="T54" fmla="*/ 0 w 118"/>
              <a:gd name="T55" fmla="*/ 58 h 118"/>
              <a:gd name="T56" fmla="*/ 0 w 118"/>
              <a:gd name="T57" fmla="*/ 58 h 118"/>
              <a:gd name="T58" fmla="*/ 2 w 118"/>
              <a:gd name="T59" fmla="*/ 48 h 118"/>
              <a:gd name="T60" fmla="*/ 6 w 118"/>
              <a:gd name="T61" fmla="*/ 36 h 118"/>
              <a:gd name="T62" fmla="*/ 10 w 118"/>
              <a:gd name="T63" fmla="*/ 26 h 118"/>
              <a:gd name="T64" fmla="*/ 18 w 118"/>
              <a:gd name="T65" fmla="*/ 18 h 118"/>
              <a:gd name="T66" fmla="*/ 26 w 118"/>
              <a:gd name="T67" fmla="*/ 10 h 118"/>
              <a:gd name="T68" fmla="*/ 36 w 118"/>
              <a:gd name="T69" fmla="*/ 6 h 118"/>
              <a:gd name="T70" fmla="*/ 48 w 118"/>
              <a:gd name="T71" fmla="*/ 2 h 118"/>
              <a:gd name="T72" fmla="*/ 60 w 118"/>
              <a:gd name="T73"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 h="118">
                <a:moveTo>
                  <a:pt x="60" y="0"/>
                </a:moveTo>
                <a:lnTo>
                  <a:pt x="60" y="0"/>
                </a:lnTo>
                <a:lnTo>
                  <a:pt x="70" y="2"/>
                </a:lnTo>
                <a:lnTo>
                  <a:pt x="82" y="6"/>
                </a:lnTo>
                <a:lnTo>
                  <a:pt x="92" y="10"/>
                </a:lnTo>
                <a:lnTo>
                  <a:pt x="100" y="18"/>
                </a:lnTo>
                <a:lnTo>
                  <a:pt x="108" y="26"/>
                </a:lnTo>
                <a:lnTo>
                  <a:pt x="112" y="36"/>
                </a:lnTo>
                <a:lnTo>
                  <a:pt x="116" y="48"/>
                </a:lnTo>
                <a:lnTo>
                  <a:pt x="118" y="58"/>
                </a:lnTo>
                <a:lnTo>
                  <a:pt x="118" y="58"/>
                </a:lnTo>
                <a:lnTo>
                  <a:pt x="116" y="70"/>
                </a:lnTo>
                <a:lnTo>
                  <a:pt x="112" y="82"/>
                </a:lnTo>
                <a:lnTo>
                  <a:pt x="108" y="92"/>
                </a:lnTo>
                <a:lnTo>
                  <a:pt x="100" y="100"/>
                </a:lnTo>
                <a:lnTo>
                  <a:pt x="92" y="108"/>
                </a:lnTo>
                <a:lnTo>
                  <a:pt x="82" y="112"/>
                </a:lnTo>
                <a:lnTo>
                  <a:pt x="70" y="116"/>
                </a:lnTo>
                <a:lnTo>
                  <a:pt x="60" y="118"/>
                </a:lnTo>
                <a:lnTo>
                  <a:pt x="60" y="118"/>
                </a:lnTo>
                <a:lnTo>
                  <a:pt x="48" y="116"/>
                </a:lnTo>
                <a:lnTo>
                  <a:pt x="36" y="112"/>
                </a:lnTo>
                <a:lnTo>
                  <a:pt x="26" y="108"/>
                </a:lnTo>
                <a:lnTo>
                  <a:pt x="18" y="100"/>
                </a:lnTo>
                <a:lnTo>
                  <a:pt x="10" y="92"/>
                </a:lnTo>
                <a:lnTo>
                  <a:pt x="6" y="82"/>
                </a:lnTo>
                <a:lnTo>
                  <a:pt x="2" y="70"/>
                </a:lnTo>
                <a:lnTo>
                  <a:pt x="0" y="58"/>
                </a:lnTo>
                <a:lnTo>
                  <a:pt x="0" y="58"/>
                </a:lnTo>
                <a:lnTo>
                  <a:pt x="2" y="48"/>
                </a:lnTo>
                <a:lnTo>
                  <a:pt x="6" y="36"/>
                </a:lnTo>
                <a:lnTo>
                  <a:pt x="10" y="26"/>
                </a:lnTo>
                <a:lnTo>
                  <a:pt x="18" y="18"/>
                </a:lnTo>
                <a:lnTo>
                  <a:pt x="26" y="10"/>
                </a:lnTo>
                <a:lnTo>
                  <a:pt x="36" y="6"/>
                </a:lnTo>
                <a:lnTo>
                  <a:pt x="48" y="2"/>
                </a:lnTo>
                <a:lnTo>
                  <a:pt x="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21"/>
          <p:cNvSpPr>
            <a:spLocks/>
          </p:cNvSpPr>
          <p:nvPr/>
        </p:nvSpPr>
        <p:spPr bwMode="auto">
          <a:xfrm>
            <a:off x="10917237" y="2737949"/>
            <a:ext cx="736600" cy="755650"/>
          </a:xfrm>
          <a:custGeom>
            <a:avLst/>
            <a:gdLst>
              <a:gd name="T0" fmla="*/ 168 w 464"/>
              <a:gd name="T1" fmla="*/ 284 h 476"/>
              <a:gd name="T2" fmla="*/ 148 w 464"/>
              <a:gd name="T3" fmla="*/ 248 h 476"/>
              <a:gd name="T4" fmla="*/ 138 w 464"/>
              <a:gd name="T5" fmla="*/ 208 h 476"/>
              <a:gd name="T6" fmla="*/ 140 w 464"/>
              <a:gd name="T7" fmla="*/ 166 h 476"/>
              <a:gd name="T8" fmla="*/ 154 w 464"/>
              <a:gd name="T9" fmla="*/ 128 h 476"/>
              <a:gd name="T10" fmla="*/ 178 w 464"/>
              <a:gd name="T11" fmla="*/ 94 h 476"/>
              <a:gd name="T12" fmla="*/ 200 w 464"/>
              <a:gd name="T13" fmla="*/ 74 h 476"/>
              <a:gd name="T14" fmla="*/ 236 w 464"/>
              <a:gd name="T15" fmla="*/ 58 h 476"/>
              <a:gd name="T16" fmla="*/ 276 w 464"/>
              <a:gd name="T17" fmla="*/ 52 h 476"/>
              <a:gd name="T18" fmla="*/ 316 w 464"/>
              <a:gd name="T19" fmla="*/ 58 h 476"/>
              <a:gd name="T20" fmla="*/ 354 w 464"/>
              <a:gd name="T21" fmla="*/ 74 h 476"/>
              <a:gd name="T22" fmla="*/ 374 w 464"/>
              <a:gd name="T23" fmla="*/ 94 h 476"/>
              <a:gd name="T24" fmla="*/ 400 w 464"/>
              <a:gd name="T25" fmla="*/ 128 h 476"/>
              <a:gd name="T26" fmla="*/ 414 w 464"/>
              <a:gd name="T27" fmla="*/ 170 h 476"/>
              <a:gd name="T28" fmla="*/ 416 w 464"/>
              <a:gd name="T29" fmla="*/ 198 h 476"/>
              <a:gd name="T30" fmla="*/ 452 w 464"/>
              <a:gd name="T31" fmla="*/ 210 h 476"/>
              <a:gd name="T32" fmla="*/ 464 w 464"/>
              <a:gd name="T33" fmla="*/ 194 h 476"/>
              <a:gd name="T34" fmla="*/ 454 w 464"/>
              <a:gd name="T35" fmla="*/ 132 h 476"/>
              <a:gd name="T36" fmla="*/ 424 w 464"/>
              <a:gd name="T37" fmla="*/ 74 h 476"/>
              <a:gd name="T38" fmla="*/ 396 w 464"/>
              <a:gd name="T39" fmla="*/ 44 h 476"/>
              <a:gd name="T40" fmla="*/ 348 w 464"/>
              <a:gd name="T41" fmla="*/ 16 h 476"/>
              <a:gd name="T42" fmla="*/ 294 w 464"/>
              <a:gd name="T43" fmla="*/ 2 h 476"/>
              <a:gd name="T44" fmla="*/ 240 w 464"/>
              <a:gd name="T45" fmla="*/ 4 h 476"/>
              <a:gd name="T46" fmla="*/ 188 w 464"/>
              <a:gd name="T47" fmla="*/ 22 h 476"/>
              <a:gd name="T48" fmla="*/ 144 w 464"/>
              <a:gd name="T49" fmla="*/ 58 h 476"/>
              <a:gd name="T50" fmla="*/ 122 w 464"/>
              <a:gd name="T51" fmla="*/ 82 h 476"/>
              <a:gd name="T52" fmla="*/ 100 w 464"/>
              <a:gd name="T53" fmla="*/ 124 h 476"/>
              <a:gd name="T54" fmla="*/ 90 w 464"/>
              <a:gd name="T55" fmla="*/ 170 h 476"/>
              <a:gd name="T56" fmla="*/ 90 w 464"/>
              <a:gd name="T57" fmla="*/ 216 h 476"/>
              <a:gd name="T58" fmla="*/ 100 w 464"/>
              <a:gd name="T59" fmla="*/ 262 h 476"/>
              <a:gd name="T60" fmla="*/ 114 w 464"/>
              <a:gd name="T61" fmla="*/ 290 h 476"/>
              <a:gd name="T62" fmla="*/ 114 w 464"/>
              <a:gd name="T63" fmla="*/ 300 h 476"/>
              <a:gd name="T64" fmla="*/ 10 w 464"/>
              <a:gd name="T65" fmla="*/ 406 h 476"/>
              <a:gd name="T66" fmla="*/ 0 w 464"/>
              <a:gd name="T67" fmla="*/ 432 h 476"/>
              <a:gd name="T68" fmla="*/ 6 w 464"/>
              <a:gd name="T69" fmla="*/ 456 h 476"/>
              <a:gd name="T70" fmla="*/ 14 w 464"/>
              <a:gd name="T71" fmla="*/ 466 h 476"/>
              <a:gd name="T72" fmla="*/ 36 w 464"/>
              <a:gd name="T73" fmla="*/ 476 h 476"/>
              <a:gd name="T74" fmla="*/ 60 w 464"/>
              <a:gd name="T75" fmla="*/ 470 h 476"/>
              <a:gd name="T76" fmla="*/ 172 w 464"/>
              <a:gd name="T77" fmla="*/ 360 h 476"/>
              <a:gd name="T78" fmla="*/ 178 w 464"/>
              <a:gd name="T79" fmla="*/ 358 h 476"/>
              <a:gd name="T80" fmla="*/ 204 w 464"/>
              <a:gd name="T81" fmla="*/ 370 h 476"/>
              <a:gd name="T82" fmla="*/ 274 w 464"/>
              <a:gd name="T83" fmla="*/ 386 h 476"/>
              <a:gd name="T84" fmla="*/ 266 w 464"/>
              <a:gd name="T85" fmla="*/ 362 h 476"/>
              <a:gd name="T86" fmla="*/ 262 w 464"/>
              <a:gd name="T87" fmla="*/ 336 h 476"/>
              <a:gd name="T88" fmla="*/ 196 w 464"/>
              <a:gd name="T89" fmla="*/ 310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4" h="476">
                <a:moveTo>
                  <a:pt x="178" y="294"/>
                </a:moveTo>
                <a:lnTo>
                  <a:pt x="178" y="294"/>
                </a:lnTo>
                <a:lnTo>
                  <a:pt x="168" y="284"/>
                </a:lnTo>
                <a:lnTo>
                  <a:pt x="160" y="272"/>
                </a:lnTo>
                <a:lnTo>
                  <a:pt x="154" y="260"/>
                </a:lnTo>
                <a:lnTo>
                  <a:pt x="148" y="248"/>
                </a:lnTo>
                <a:lnTo>
                  <a:pt x="142" y="234"/>
                </a:lnTo>
                <a:lnTo>
                  <a:pt x="140" y="222"/>
                </a:lnTo>
                <a:lnTo>
                  <a:pt x="138" y="208"/>
                </a:lnTo>
                <a:lnTo>
                  <a:pt x="138" y="194"/>
                </a:lnTo>
                <a:lnTo>
                  <a:pt x="138" y="180"/>
                </a:lnTo>
                <a:lnTo>
                  <a:pt x="140" y="166"/>
                </a:lnTo>
                <a:lnTo>
                  <a:pt x="142" y="154"/>
                </a:lnTo>
                <a:lnTo>
                  <a:pt x="148" y="140"/>
                </a:lnTo>
                <a:lnTo>
                  <a:pt x="154" y="128"/>
                </a:lnTo>
                <a:lnTo>
                  <a:pt x="160" y="116"/>
                </a:lnTo>
                <a:lnTo>
                  <a:pt x="168" y="104"/>
                </a:lnTo>
                <a:lnTo>
                  <a:pt x="178" y="94"/>
                </a:lnTo>
                <a:lnTo>
                  <a:pt x="178" y="94"/>
                </a:lnTo>
                <a:lnTo>
                  <a:pt x="188" y="84"/>
                </a:lnTo>
                <a:lnTo>
                  <a:pt x="200" y="74"/>
                </a:lnTo>
                <a:lnTo>
                  <a:pt x="212" y="68"/>
                </a:lnTo>
                <a:lnTo>
                  <a:pt x="224" y="62"/>
                </a:lnTo>
                <a:lnTo>
                  <a:pt x="236" y="58"/>
                </a:lnTo>
                <a:lnTo>
                  <a:pt x="250" y="54"/>
                </a:lnTo>
                <a:lnTo>
                  <a:pt x="264" y="52"/>
                </a:lnTo>
                <a:lnTo>
                  <a:pt x="276" y="52"/>
                </a:lnTo>
                <a:lnTo>
                  <a:pt x="290" y="52"/>
                </a:lnTo>
                <a:lnTo>
                  <a:pt x="304" y="54"/>
                </a:lnTo>
                <a:lnTo>
                  <a:pt x="316" y="58"/>
                </a:lnTo>
                <a:lnTo>
                  <a:pt x="328" y="62"/>
                </a:lnTo>
                <a:lnTo>
                  <a:pt x="342" y="68"/>
                </a:lnTo>
                <a:lnTo>
                  <a:pt x="354" y="74"/>
                </a:lnTo>
                <a:lnTo>
                  <a:pt x="364" y="84"/>
                </a:lnTo>
                <a:lnTo>
                  <a:pt x="374" y="94"/>
                </a:lnTo>
                <a:lnTo>
                  <a:pt x="374" y="94"/>
                </a:lnTo>
                <a:lnTo>
                  <a:pt x="384" y="104"/>
                </a:lnTo>
                <a:lnTo>
                  <a:pt x="394" y="116"/>
                </a:lnTo>
                <a:lnTo>
                  <a:pt x="400" y="128"/>
                </a:lnTo>
                <a:lnTo>
                  <a:pt x="406" y="142"/>
                </a:lnTo>
                <a:lnTo>
                  <a:pt x="410" y="156"/>
                </a:lnTo>
                <a:lnTo>
                  <a:pt x="414" y="170"/>
                </a:lnTo>
                <a:lnTo>
                  <a:pt x="416" y="184"/>
                </a:lnTo>
                <a:lnTo>
                  <a:pt x="416" y="198"/>
                </a:lnTo>
                <a:lnTo>
                  <a:pt x="416" y="198"/>
                </a:lnTo>
                <a:lnTo>
                  <a:pt x="428" y="200"/>
                </a:lnTo>
                <a:lnTo>
                  <a:pt x="440" y="204"/>
                </a:lnTo>
                <a:lnTo>
                  <a:pt x="452" y="210"/>
                </a:lnTo>
                <a:lnTo>
                  <a:pt x="464" y="216"/>
                </a:lnTo>
                <a:lnTo>
                  <a:pt x="464" y="216"/>
                </a:lnTo>
                <a:lnTo>
                  <a:pt x="464" y="194"/>
                </a:lnTo>
                <a:lnTo>
                  <a:pt x="464" y="174"/>
                </a:lnTo>
                <a:lnTo>
                  <a:pt x="460" y="152"/>
                </a:lnTo>
                <a:lnTo>
                  <a:pt x="454" y="132"/>
                </a:lnTo>
                <a:lnTo>
                  <a:pt x="448" y="112"/>
                </a:lnTo>
                <a:lnTo>
                  <a:pt x="436" y="92"/>
                </a:lnTo>
                <a:lnTo>
                  <a:pt x="424" y="74"/>
                </a:lnTo>
                <a:lnTo>
                  <a:pt x="410" y="58"/>
                </a:lnTo>
                <a:lnTo>
                  <a:pt x="410" y="58"/>
                </a:lnTo>
                <a:lnTo>
                  <a:pt x="396" y="44"/>
                </a:lnTo>
                <a:lnTo>
                  <a:pt x="380" y="32"/>
                </a:lnTo>
                <a:lnTo>
                  <a:pt x="364" y="22"/>
                </a:lnTo>
                <a:lnTo>
                  <a:pt x="348" y="16"/>
                </a:lnTo>
                <a:lnTo>
                  <a:pt x="330" y="8"/>
                </a:lnTo>
                <a:lnTo>
                  <a:pt x="312" y="4"/>
                </a:lnTo>
                <a:lnTo>
                  <a:pt x="294" y="2"/>
                </a:lnTo>
                <a:lnTo>
                  <a:pt x="276" y="0"/>
                </a:lnTo>
                <a:lnTo>
                  <a:pt x="258" y="2"/>
                </a:lnTo>
                <a:lnTo>
                  <a:pt x="240" y="4"/>
                </a:lnTo>
                <a:lnTo>
                  <a:pt x="222" y="8"/>
                </a:lnTo>
                <a:lnTo>
                  <a:pt x="206" y="16"/>
                </a:lnTo>
                <a:lnTo>
                  <a:pt x="188" y="22"/>
                </a:lnTo>
                <a:lnTo>
                  <a:pt x="172" y="32"/>
                </a:lnTo>
                <a:lnTo>
                  <a:pt x="158" y="44"/>
                </a:lnTo>
                <a:lnTo>
                  <a:pt x="144" y="58"/>
                </a:lnTo>
                <a:lnTo>
                  <a:pt x="144" y="58"/>
                </a:lnTo>
                <a:lnTo>
                  <a:pt x="132" y="70"/>
                </a:lnTo>
                <a:lnTo>
                  <a:pt x="122" y="82"/>
                </a:lnTo>
                <a:lnTo>
                  <a:pt x="114" y="96"/>
                </a:lnTo>
                <a:lnTo>
                  <a:pt x="106" y="110"/>
                </a:lnTo>
                <a:lnTo>
                  <a:pt x="100" y="124"/>
                </a:lnTo>
                <a:lnTo>
                  <a:pt x="96" y="140"/>
                </a:lnTo>
                <a:lnTo>
                  <a:pt x="92" y="154"/>
                </a:lnTo>
                <a:lnTo>
                  <a:pt x="90" y="170"/>
                </a:lnTo>
                <a:lnTo>
                  <a:pt x="88" y="186"/>
                </a:lnTo>
                <a:lnTo>
                  <a:pt x="88" y="200"/>
                </a:lnTo>
                <a:lnTo>
                  <a:pt x="90" y="216"/>
                </a:lnTo>
                <a:lnTo>
                  <a:pt x="92" y="232"/>
                </a:lnTo>
                <a:lnTo>
                  <a:pt x="96" y="246"/>
                </a:lnTo>
                <a:lnTo>
                  <a:pt x="100" y="262"/>
                </a:lnTo>
                <a:lnTo>
                  <a:pt x="108" y="276"/>
                </a:lnTo>
                <a:lnTo>
                  <a:pt x="114" y="290"/>
                </a:lnTo>
                <a:lnTo>
                  <a:pt x="114" y="290"/>
                </a:lnTo>
                <a:lnTo>
                  <a:pt x="116" y="294"/>
                </a:lnTo>
                <a:lnTo>
                  <a:pt x="116" y="296"/>
                </a:lnTo>
                <a:lnTo>
                  <a:pt x="114" y="300"/>
                </a:lnTo>
                <a:lnTo>
                  <a:pt x="18" y="398"/>
                </a:lnTo>
                <a:lnTo>
                  <a:pt x="18" y="398"/>
                </a:lnTo>
                <a:lnTo>
                  <a:pt x="10" y="406"/>
                </a:lnTo>
                <a:lnTo>
                  <a:pt x="6" y="414"/>
                </a:lnTo>
                <a:lnTo>
                  <a:pt x="2" y="422"/>
                </a:lnTo>
                <a:lnTo>
                  <a:pt x="0" y="432"/>
                </a:lnTo>
                <a:lnTo>
                  <a:pt x="0" y="440"/>
                </a:lnTo>
                <a:lnTo>
                  <a:pt x="2" y="448"/>
                </a:lnTo>
                <a:lnTo>
                  <a:pt x="6" y="456"/>
                </a:lnTo>
                <a:lnTo>
                  <a:pt x="10" y="462"/>
                </a:lnTo>
                <a:lnTo>
                  <a:pt x="14" y="466"/>
                </a:lnTo>
                <a:lnTo>
                  <a:pt x="14" y="466"/>
                </a:lnTo>
                <a:lnTo>
                  <a:pt x="20" y="472"/>
                </a:lnTo>
                <a:lnTo>
                  <a:pt x="28" y="474"/>
                </a:lnTo>
                <a:lnTo>
                  <a:pt x="36" y="476"/>
                </a:lnTo>
                <a:lnTo>
                  <a:pt x="44" y="476"/>
                </a:lnTo>
                <a:lnTo>
                  <a:pt x="52" y="474"/>
                </a:lnTo>
                <a:lnTo>
                  <a:pt x="60" y="470"/>
                </a:lnTo>
                <a:lnTo>
                  <a:pt x="68" y="466"/>
                </a:lnTo>
                <a:lnTo>
                  <a:pt x="76" y="460"/>
                </a:lnTo>
                <a:lnTo>
                  <a:pt x="172" y="360"/>
                </a:lnTo>
                <a:lnTo>
                  <a:pt x="172" y="360"/>
                </a:lnTo>
                <a:lnTo>
                  <a:pt x="176" y="358"/>
                </a:lnTo>
                <a:lnTo>
                  <a:pt x="178" y="358"/>
                </a:lnTo>
                <a:lnTo>
                  <a:pt x="182" y="360"/>
                </a:lnTo>
                <a:lnTo>
                  <a:pt x="182" y="360"/>
                </a:lnTo>
                <a:lnTo>
                  <a:pt x="204" y="370"/>
                </a:lnTo>
                <a:lnTo>
                  <a:pt x="226" y="380"/>
                </a:lnTo>
                <a:lnTo>
                  <a:pt x="250" y="384"/>
                </a:lnTo>
                <a:lnTo>
                  <a:pt x="274" y="386"/>
                </a:lnTo>
                <a:lnTo>
                  <a:pt x="274" y="386"/>
                </a:lnTo>
                <a:lnTo>
                  <a:pt x="268" y="374"/>
                </a:lnTo>
                <a:lnTo>
                  <a:pt x="266" y="362"/>
                </a:lnTo>
                <a:lnTo>
                  <a:pt x="262" y="350"/>
                </a:lnTo>
                <a:lnTo>
                  <a:pt x="262" y="336"/>
                </a:lnTo>
                <a:lnTo>
                  <a:pt x="262" y="336"/>
                </a:lnTo>
                <a:lnTo>
                  <a:pt x="238" y="332"/>
                </a:lnTo>
                <a:lnTo>
                  <a:pt x="218" y="322"/>
                </a:lnTo>
                <a:lnTo>
                  <a:pt x="196" y="310"/>
                </a:lnTo>
                <a:lnTo>
                  <a:pt x="178" y="2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9" name="ZoneTexte 48"/>
          <p:cNvSpPr txBox="1"/>
          <p:nvPr/>
        </p:nvSpPr>
        <p:spPr>
          <a:xfrm>
            <a:off x="232517" y="6304740"/>
            <a:ext cx="3254414" cy="430887"/>
          </a:xfrm>
          <a:prstGeom prst="rect">
            <a:avLst/>
          </a:prstGeom>
          <a:noFill/>
        </p:spPr>
        <p:txBody>
          <a:bodyPr wrap="square" rtlCol="0">
            <a:spAutoFit/>
          </a:bodyPr>
          <a:lstStyle/>
          <a:p>
            <a:r>
              <a:rPr lang="fr-FR" sz="1100" b="1" dirty="0">
                <a:solidFill>
                  <a:schemeClr val="bg1"/>
                </a:solidFill>
                <a:latin typeface="HelveticaNeueLT Std Med" pitchFamily="34" charset="0"/>
              </a:rPr>
              <a:t>Durée et rythme</a:t>
            </a:r>
          </a:p>
          <a:p>
            <a:r>
              <a:rPr lang="fr-FR" sz="1100" b="1" dirty="0">
                <a:solidFill>
                  <a:schemeClr val="bg1"/>
                </a:solidFill>
                <a:latin typeface="HelveticaNeueLT Std Med" pitchFamily="34" charset="0"/>
              </a:rPr>
              <a:t>Lieu et dates</a:t>
            </a:r>
          </a:p>
        </p:txBody>
      </p:sp>
      <p:sp>
        <p:nvSpPr>
          <p:cNvPr id="2" name="ZoneTexte 1"/>
          <p:cNvSpPr txBox="1"/>
          <p:nvPr/>
        </p:nvSpPr>
        <p:spPr>
          <a:xfrm>
            <a:off x="3486931" y="720185"/>
            <a:ext cx="3525551" cy="523220"/>
          </a:xfrm>
          <a:prstGeom prst="rect">
            <a:avLst/>
          </a:prstGeom>
          <a:noFill/>
        </p:spPr>
        <p:txBody>
          <a:bodyPr wrap="square" rtlCol="0">
            <a:spAutoFit/>
          </a:bodyPr>
          <a:lstStyle/>
          <a:p>
            <a:pPr algn="ctr"/>
            <a:r>
              <a:rPr lang="fr-FR" sz="1400" b="1" spc="20" dirty="0">
                <a:solidFill>
                  <a:schemeClr val="bg1"/>
                </a:solidFill>
                <a:latin typeface="HelveticaNeueLT Std Med" pitchFamily="34" charset="0"/>
              </a:rPr>
              <a:t>VOS </a:t>
            </a:r>
            <a:r>
              <a:rPr lang="fr-FR" sz="1400" b="1" spc="50" dirty="0">
                <a:solidFill>
                  <a:schemeClr val="bg1"/>
                </a:solidFill>
                <a:latin typeface="HelveticaNeueLT Std Med" pitchFamily="34" charset="0"/>
              </a:rPr>
              <a:t>ATTENTES – </a:t>
            </a:r>
          </a:p>
          <a:p>
            <a:pPr algn="ctr"/>
            <a:r>
              <a:rPr lang="fr-FR" sz="1400" b="1" spc="50" dirty="0">
                <a:solidFill>
                  <a:schemeClr val="bg1"/>
                </a:solidFill>
                <a:latin typeface="HelveticaNeueLT Std Med" pitchFamily="34" charset="0"/>
              </a:rPr>
              <a:t>VOTRE AUTO POSITIONNEMENT</a:t>
            </a:r>
          </a:p>
        </p:txBody>
      </p:sp>
      <p:sp>
        <p:nvSpPr>
          <p:cNvPr id="65" name="ZoneTexte 64"/>
          <p:cNvSpPr txBox="1"/>
          <p:nvPr/>
        </p:nvSpPr>
        <p:spPr>
          <a:xfrm>
            <a:off x="219089" y="6880383"/>
            <a:ext cx="3254414" cy="1533753"/>
          </a:xfrm>
          <a:prstGeom prst="rect">
            <a:avLst/>
          </a:prstGeom>
          <a:noFill/>
        </p:spPr>
        <p:txBody>
          <a:bodyPr wrap="square" rtlCol="0">
            <a:spAutoFit/>
          </a:bodyPr>
          <a:lstStyle/>
          <a:p>
            <a:pPr>
              <a:spcAft>
                <a:spcPts val="400"/>
              </a:spcAft>
            </a:pPr>
            <a:r>
              <a:rPr lang="fr-FR" sz="1100" dirty="0">
                <a:solidFill>
                  <a:schemeClr val="bg1"/>
                </a:solidFill>
                <a:latin typeface="Helvetica" pitchFamily="2" charset="0"/>
              </a:rPr>
              <a:t>Intervenant(s) - organisme :</a:t>
            </a:r>
          </a:p>
          <a:p>
            <a:pPr>
              <a:spcAft>
                <a:spcPts val="400"/>
              </a:spcAft>
            </a:pPr>
            <a:r>
              <a:rPr lang="fr-FR" sz="1100" dirty="0">
                <a:solidFill>
                  <a:schemeClr val="bg1"/>
                </a:solidFill>
                <a:latin typeface="Helvetica" pitchFamily="2" charset="0"/>
              </a:rPr>
              <a:t>Intervenant A –Organisme A</a:t>
            </a:r>
          </a:p>
          <a:p>
            <a:pPr>
              <a:spcAft>
                <a:spcPts val="400"/>
              </a:spcAft>
            </a:pPr>
            <a:r>
              <a:rPr lang="fr-FR" sz="1100" dirty="0">
                <a:solidFill>
                  <a:schemeClr val="bg1"/>
                </a:solidFill>
                <a:latin typeface="Helvetica" pitchFamily="2" charset="0"/>
              </a:rPr>
              <a:t>Intervenant B – Organisme B</a:t>
            </a:r>
          </a:p>
          <a:p>
            <a:pPr>
              <a:spcAft>
                <a:spcPts val="400"/>
              </a:spcAft>
            </a:pPr>
            <a:r>
              <a:rPr lang="fr-FR" sz="1100" dirty="0">
                <a:solidFill>
                  <a:schemeClr val="bg1"/>
                </a:solidFill>
                <a:latin typeface="Helvetica" pitchFamily="2" charset="0"/>
              </a:rPr>
              <a:t>Intervenant C – Organisme C</a:t>
            </a:r>
          </a:p>
          <a:p>
            <a:pPr>
              <a:spcAft>
                <a:spcPts val="400"/>
              </a:spcAft>
            </a:pPr>
            <a:endParaRPr lang="fr-FR" sz="1100" dirty="0">
              <a:solidFill>
                <a:schemeClr val="bg1"/>
              </a:solidFill>
              <a:latin typeface="Helvetica" pitchFamily="2" charset="0"/>
            </a:endParaRPr>
          </a:p>
          <a:p>
            <a:r>
              <a:rPr lang="fr-FR" sz="1100" dirty="0">
                <a:solidFill>
                  <a:schemeClr val="bg1"/>
                </a:solidFill>
                <a:latin typeface="Helvetica" pitchFamily="2" charset="0"/>
              </a:rPr>
              <a:t>Responsable de stage :</a:t>
            </a:r>
          </a:p>
          <a:p>
            <a:r>
              <a:rPr lang="fr-FR" sz="1100" dirty="0">
                <a:solidFill>
                  <a:schemeClr val="bg1"/>
                </a:solidFill>
                <a:latin typeface="Helvetica" pitchFamily="2" charset="0"/>
              </a:rPr>
              <a:t>Prénom Nom, Fonction</a:t>
            </a:r>
          </a:p>
        </p:txBody>
      </p:sp>
      <p:sp>
        <p:nvSpPr>
          <p:cNvPr id="66" name="ZoneTexte 65"/>
          <p:cNvSpPr txBox="1"/>
          <p:nvPr/>
        </p:nvSpPr>
        <p:spPr>
          <a:xfrm>
            <a:off x="238185" y="9019108"/>
            <a:ext cx="3254414" cy="954107"/>
          </a:xfrm>
          <a:prstGeom prst="rect">
            <a:avLst/>
          </a:prstGeom>
          <a:noFill/>
        </p:spPr>
        <p:txBody>
          <a:bodyPr wrap="square" rtlCol="0">
            <a:spAutoFit/>
          </a:bodyPr>
          <a:lstStyle/>
          <a:p>
            <a:r>
              <a:rPr lang="fr-FR" sz="1400" b="1" dirty="0">
                <a:solidFill>
                  <a:schemeClr val="bg1"/>
                </a:solidFill>
                <a:latin typeface="Helvetica" pitchFamily="2" charset="0"/>
              </a:rPr>
              <a:t>Contact - Inscription :</a:t>
            </a:r>
          </a:p>
          <a:p>
            <a:r>
              <a:rPr lang="fr-FR" sz="1400" b="1" dirty="0">
                <a:solidFill>
                  <a:schemeClr val="bg1"/>
                </a:solidFill>
                <a:latin typeface="Helvetica" pitchFamily="2" charset="0"/>
              </a:rPr>
              <a:t>Prénom Nom</a:t>
            </a:r>
          </a:p>
          <a:p>
            <a:r>
              <a:rPr lang="fr-FR" sz="1400" b="1" dirty="0">
                <a:solidFill>
                  <a:schemeClr val="bg1"/>
                </a:solidFill>
                <a:latin typeface="Helvetica" pitchFamily="2" charset="0"/>
              </a:rPr>
              <a:t>06 .. .. .. ..</a:t>
            </a:r>
            <a:br>
              <a:rPr lang="fr-FR" sz="1400" b="1" dirty="0">
                <a:solidFill>
                  <a:schemeClr val="bg1"/>
                </a:solidFill>
                <a:latin typeface="Helvetica" pitchFamily="2" charset="0"/>
              </a:rPr>
            </a:br>
            <a:r>
              <a:rPr lang="fr-FR" sz="1400" b="1" dirty="0">
                <a:solidFill>
                  <a:schemeClr val="bg1"/>
                </a:solidFill>
                <a:latin typeface="Helvetica" pitchFamily="2" charset="0"/>
              </a:rPr>
              <a:t>Mail :</a:t>
            </a:r>
          </a:p>
        </p:txBody>
      </p:sp>
      <p:pic>
        <p:nvPicPr>
          <p:cNvPr id="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506660"/>
            <a:ext cx="2943166" cy="899768"/>
          </a:xfrm>
          <a:prstGeom prst="rect">
            <a:avLst/>
          </a:prstGeom>
          <a:noFill/>
          <a:extLst>
            <a:ext uri="{909E8E84-426E-40DD-AFC4-6F175D3DCCD1}">
              <a14:hiddenFill xmlns:a14="http://schemas.microsoft.com/office/drawing/2010/main">
                <a:solidFill>
                  <a:srgbClr val="FFFFFF"/>
                </a:solidFill>
              </a14:hiddenFill>
            </a:ext>
          </a:extLst>
        </p:spPr>
      </p:pic>
      <p:sp>
        <p:nvSpPr>
          <p:cNvPr id="22" name="ZoneTexte 21">
            <a:extLst>
              <a:ext uri="{FF2B5EF4-FFF2-40B4-BE49-F238E27FC236}">
                <a16:creationId xmlns:a16="http://schemas.microsoft.com/office/drawing/2014/main" id="{FAF89EC1-A892-4CB4-87A3-1C9EBEDCBE45}"/>
              </a:ext>
            </a:extLst>
          </p:cNvPr>
          <p:cNvSpPr txBox="1"/>
          <p:nvPr/>
        </p:nvSpPr>
        <p:spPr>
          <a:xfrm>
            <a:off x="168347" y="1381846"/>
            <a:ext cx="7065762" cy="9264075"/>
          </a:xfrm>
          <a:prstGeom prst="rect">
            <a:avLst/>
          </a:prstGeom>
          <a:noFill/>
        </p:spPr>
        <p:txBody>
          <a:bodyPr wrap="square">
            <a:spAutoFit/>
          </a:bodyPr>
          <a:lstStyle/>
          <a:p>
            <a:pPr algn="ctr"/>
            <a:r>
              <a:rPr lang="fr-FR" sz="1400" dirty="0">
                <a:solidFill>
                  <a:srgbClr val="92D050"/>
                </a:solidFill>
              </a:rPr>
              <a:t>CONDUIRE UNE MINI PELLE AU SEIN DE L’EXPLOITATION</a:t>
            </a:r>
          </a:p>
          <a:p>
            <a:pPr algn="ctr"/>
            <a:r>
              <a:rPr lang="fr-FR" sz="1400" dirty="0">
                <a:solidFill>
                  <a:srgbClr val="92D050"/>
                </a:solidFill>
              </a:rPr>
              <a:t>Les lundi 24 octobre et mardi 25 octobre 2022</a:t>
            </a:r>
          </a:p>
          <a:p>
            <a:r>
              <a:rPr lang="fr-FR" sz="1400" i="1" dirty="0"/>
              <a:t>Vous allez participer à cette formation et pour adapter au mieux le contenu de la formation à vos préoccupations, nous vous invitons </a:t>
            </a:r>
            <a:r>
              <a:rPr lang="fr-FR" sz="1400" i="1" u="sng" dirty="0"/>
              <a:t>à retourner le questionnaire avec votre bulletin d’inscription : </a:t>
            </a:r>
          </a:p>
          <a:p>
            <a:r>
              <a:rPr lang="fr-FR" sz="1400" dirty="0"/>
              <a:t>NOM – Prénom : …………………………………………………………………………………………………………….	</a:t>
            </a:r>
          </a:p>
          <a:p>
            <a:r>
              <a:rPr lang="fr-FR" sz="1400" dirty="0"/>
              <a:t>Qu’est ce qui vous a conduit à participer à cette formation? …………………………………………………………………………………………………………………………………………………………………………………………………………………………………………………………………………………………………</a:t>
            </a:r>
          </a:p>
          <a:p>
            <a:r>
              <a:rPr lang="fr-FR" sz="1400" dirty="0"/>
              <a:t>Avez-vous suivi d’autres formations sur ce thème ? </a:t>
            </a:r>
            <a:r>
              <a:rPr lang="fr-FR" sz="1400" b="1" dirty="0">
                <a:latin typeface="HelveticaNeueLT Std Med" pitchFamily="34" charset="0"/>
              </a:rPr>
              <a:t> </a:t>
            </a:r>
            <a:r>
              <a:rPr lang="fr-FR" sz="1400" dirty="0">
                <a:latin typeface="HelveticaNeueLT Std Med" pitchFamily="34" charset="0"/>
              </a:rPr>
              <a:t>oui     non</a:t>
            </a:r>
          </a:p>
          <a:p>
            <a:r>
              <a:rPr lang="fr-FR" sz="1400" dirty="0"/>
              <a:t>Si oui, les quelles et quand :	</a:t>
            </a:r>
          </a:p>
          <a:p>
            <a:r>
              <a:rPr lang="fr-FR" sz="1400" dirty="0"/>
              <a:t>……………………………………………………………………………………………………………………………………………….</a:t>
            </a:r>
          </a:p>
          <a:p>
            <a:r>
              <a:rPr lang="fr-FR" sz="1400" dirty="0"/>
              <a:t>Conduisez-vous  ou avez-vous déjà conduit une mini-pelle ? </a:t>
            </a:r>
            <a:r>
              <a:rPr lang="fr-FR" sz="1400" b="1" dirty="0">
                <a:latin typeface="HelveticaNeueLT Std Med" pitchFamily="34" charset="0"/>
              </a:rPr>
              <a:t> </a:t>
            </a:r>
            <a:r>
              <a:rPr lang="fr-FR" sz="1400" dirty="0">
                <a:latin typeface="HelveticaNeueLT Std Med" pitchFamily="34" charset="0"/>
              </a:rPr>
              <a:t>oui     non</a:t>
            </a:r>
            <a:endParaRPr lang="fr-FR" sz="1400" dirty="0"/>
          </a:p>
          <a:p>
            <a:r>
              <a:rPr lang="fr-FR" sz="1400" dirty="0"/>
              <a:t>………………………………………………………………………………………………………………………………………………</a:t>
            </a:r>
          </a:p>
          <a:p>
            <a:r>
              <a:rPr lang="fr-FR" sz="1400" dirty="0"/>
              <a:t>………………………………………………………………………………………………………………………………………………</a:t>
            </a:r>
          </a:p>
          <a:p>
            <a:r>
              <a:rPr lang="fr-FR" sz="1400" dirty="0"/>
              <a:t>Si oui quelles sont les difficultés rencontrées?</a:t>
            </a:r>
          </a:p>
          <a:p>
            <a:r>
              <a:rPr lang="fr-FR" sz="1400" dirty="0"/>
              <a:t>………………………………………………………………………………………………………………………………………………………………………………………………………………………………………………………………………………………………….</a:t>
            </a:r>
          </a:p>
          <a:p>
            <a:r>
              <a:rPr lang="fr-FR" sz="1400" dirty="0"/>
              <a:t>Connaissez-vous les règlementations en vigueur à la conduite de cet engin?</a:t>
            </a:r>
          </a:p>
          <a:p>
            <a:r>
              <a:rPr lang="fr-FR" sz="1400" dirty="0"/>
              <a:t>.................................................................................................................................................................................................................................................................................................</a:t>
            </a:r>
          </a:p>
          <a:p>
            <a:r>
              <a:rPr lang="fr-FR" sz="1400" dirty="0"/>
              <a:t>Quels sont les travaux que vous envisagez de faire grâce à cet engin? ………………………………………………………………………………………………………………………………………………………………………………………………………………………………………………………………………………………………………….Dans quelles situations professionnelles la formation vous permettra –t-elle de progresser?...............................................................................................................................................................................................................................................................................................</a:t>
            </a:r>
          </a:p>
          <a:p>
            <a:r>
              <a:rPr lang="fr-FR" sz="1400" dirty="0"/>
              <a:t>A quoi saurez-vous que cette formation est réussie pour vous? ………………………………………………………………………………………………………………………………………………………………………………………………………………………………………………………………………………………</a:t>
            </a:r>
          </a:p>
          <a:p>
            <a:r>
              <a:rPr lang="fr-FR" sz="1400" dirty="0"/>
              <a:t>Ce que vous venez chercher en complément  ? ………………………………………………………………………………………………………………………………………………………………………………………………………………………………………………………………………………………………</a:t>
            </a:r>
          </a:p>
          <a:p>
            <a:r>
              <a:rPr lang="fr-FR" sz="1400" dirty="0"/>
              <a:t>Avez –vous des difficultés d’apprentissage ou besoin d’un aménagement spécifique ? Si oui lesquels? </a:t>
            </a:r>
          </a:p>
          <a:p>
            <a:r>
              <a:rPr lang="fr-FR" sz="1400" dirty="0"/>
              <a:t>.......................................................................................................................................</a:t>
            </a:r>
          </a:p>
          <a:p>
            <a:r>
              <a:rPr lang="fr-FR" sz="1400" dirty="0"/>
              <a:t>.......................................................................................................................................</a:t>
            </a:r>
          </a:p>
          <a:p>
            <a:endParaRPr lang="fr-FR" sz="1200" dirty="0"/>
          </a:p>
          <a:p>
            <a:endParaRPr lang="fr-FR" sz="1400" dirty="0"/>
          </a:p>
          <a:p>
            <a:r>
              <a:rPr lang="fr-FR" sz="1400" b="1" dirty="0"/>
              <a:t>Merci de votre collaboration</a:t>
            </a:r>
          </a:p>
          <a:p>
            <a:endParaRPr lang="fr-FR" sz="1200" dirty="0"/>
          </a:p>
          <a:p>
            <a:r>
              <a:rPr lang="fr-FR" sz="900" dirty="0">
                <a:solidFill>
                  <a:srgbClr val="00B050"/>
                </a:solidFill>
              </a:rPr>
              <a:t>V MAJ </a:t>
            </a:r>
            <a:fld id="{D1C63848-5A45-4EC0-963F-60DD79D3FB68}" type="datetime1">
              <a:rPr lang="fr-FR" sz="900">
                <a:solidFill>
                  <a:srgbClr val="00B050"/>
                </a:solidFill>
              </a:rPr>
              <a:t>11/07/2022</a:t>
            </a:fld>
            <a:r>
              <a:rPr lang="fr-FR" sz="1200" dirty="0"/>
              <a:t>	</a:t>
            </a:r>
          </a:p>
        </p:txBody>
      </p:sp>
      <p:pic>
        <p:nvPicPr>
          <p:cNvPr id="18" name="Image 17">
            <a:extLst>
              <a:ext uri="{FF2B5EF4-FFF2-40B4-BE49-F238E27FC236}">
                <a16:creationId xmlns:a16="http://schemas.microsoft.com/office/drawing/2014/main" id="{1B8ED960-CA00-D307-FDF2-EFA3D9BFD5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2817" y="9905575"/>
            <a:ext cx="1200993" cy="621333"/>
          </a:xfrm>
          <a:prstGeom prst="rect">
            <a:avLst/>
          </a:prstGeom>
        </p:spPr>
      </p:pic>
      <p:pic>
        <p:nvPicPr>
          <p:cNvPr id="19" name="Image 18">
            <a:extLst>
              <a:ext uri="{FF2B5EF4-FFF2-40B4-BE49-F238E27FC236}">
                <a16:creationId xmlns:a16="http://schemas.microsoft.com/office/drawing/2014/main" id="{D9F8F8F4-3AEE-EF66-7778-2D7265D252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81284" y="9732841"/>
            <a:ext cx="679661" cy="787922"/>
          </a:xfrm>
          <a:prstGeom prst="rect">
            <a:avLst/>
          </a:prstGeom>
        </p:spPr>
      </p:pic>
      <p:pic>
        <p:nvPicPr>
          <p:cNvPr id="21" name="Image 20">
            <a:extLst>
              <a:ext uri="{FF2B5EF4-FFF2-40B4-BE49-F238E27FC236}">
                <a16:creationId xmlns:a16="http://schemas.microsoft.com/office/drawing/2014/main" id="{A10584F5-0F81-4116-BE2E-36CB660B002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28436" y="9946179"/>
            <a:ext cx="867516" cy="459846"/>
          </a:xfrm>
          <a:prstGeom prst="rect">
            <a:avLst/>
          </a:prstGeom>
        </p:spPr>
      </p:pic>
      <p:pic>
        <p:nvPicPr>
          <p:cNvPr id="23" name="Image 22">
            <a:extLst>
              <a:ext uri="{FF2B5EF4-FFF2-40B4-BE49-F238E27FC236}">
                <a16:creationId xmlns:a16="http://schemas.microsoft.com/office/drawing/2014/main" id="{29AC06DA-C7EF-6DF1-7877-99C8A69EEC1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57331" y="9536368"/>
            <a:ext cx="712397" cy="954108"/>
          </a:xfrm>
          <a:prstGeom prst="rect">
            <a:avLst/>
          </a:prstGeom>
        </p:spPr>
      </p:pic>
    </p:spTree>
    <p:extLst>
      <p:ext uri="{BB962C8B-B14F-4D97-AF65-F5344CB8AC3E}">
        <p14:creationId xmlns:p14="http://schemas.microsoft.com/office/powerpoint/2010/main" val="32961011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2770</Words>
  <Application>Microsoft Office PowerPoint</Application>
  <PresentationFormat>Personnalisé</PresentationFormat>
  <Paragraphs>241</Paragraphs>
  <Slides>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4</vt:i4>
      </vt:variant>
    </vt:vector>
  </HeadingPairs>
  <TitlesOfParts>
    <vt:vector size="14" baseType="lpstr">
      <vt:lpstr>Arial</vt:lpstr>
      <vt:lpstr>Calibri</vt:lpstr>
      <vt:lpstr>Helvetica</vt:lpstr>
      <vt:lpstr>HelveticaNeue</vt:lpstr>
      <vt:lpstr>HelveticaNeue-Light</vt:lpstr>
      <vt:lpstr>HelveticaNeueLT Std Med</vt:lpstr>
      <vt:lpstr>Symbol</vt:lpstr>
      <vt:lpstr>Verdana</vt:lpstr>
      <vt:lpstr>Wingdings 2</vt:lpstr>
      <vt:lpstr>Thème Office</vt:lpstr>
      <vt:lpstr>Présentation PowerPoint</vt:lpstr>
      <vt:lpstr>Présentation PowerPoint</vt:lpstr>
      <vt:lpstr>Présentation PowerPoint</vt:lpstr>
      <vt:lpstr>Présentation PowerPoint</vt:lpstr>
    </vt:vector>
  </TitlesOfParts>
  <Company>APCA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Debora BENARD</dc:creator>
  <cp:lastModifiedBy>Nathalie HELLE</cp:lastModifiedBy>
  <cp:revision>111</cp:revision>
  <cp:lastPrinted>2022-07-04T09:01:53Z</cp:lastPrinted>
  <dcterms:created xsi:type="dcterms:W3CDTF">2021-03-17T17:01:34Z</dcterms:created>
  <dcterms:modified xsi:type="dcterms:W3CDTF">2022-07-11T12:17:34Z</dcterms:modified>
</cp:coreProperties>
</file>